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3"/>
  </p:notesMasterIdLst>
  <p:sldIdLst>
    <p:sldId id="375" r:id="rId2"/>
    <p:sldId id="376" r:id="rId3"/>
    <p:sldId id="377" r:id="rId4"/>
    <p:sldId id="378" r:id="rId5"/>
    <p:sldId id="379" r:id="rId6"/>
    <p:sldId id="380" r:id="rId7"/>
    <p:sldId id="381" r:id="rId8"/>
    <p:sldId id="511" r:id="rId9"/>
    <p:sldId id="382" r:id="rId10"/>
    <p:sldId id="383" r:id="rId11"/>
    <p:sldId id="384" r:id="rId12"/>
    <p:sldId id="385" r:id="rId13"/>
    <p:sldId id="386" r:id="rId14"/>
    <p:sldId id="387" r:id="rId15"/>
    <p:sldId id="388" r:id="rId16"/>
    <p:sldId id="389" r:id="rId17"/>
    <p:sldId id="390" r:id="rId18"/>
    <p:sldId id="508" r:id="rId19"/>
    <p:sldId id="391" r:id="rId20"/>
    <p:sldId id="392" r:id="rId21"/>
    <p:sldId id="393" r:id="rId22"/>
    <p:sldId id="394" r:id="rId23"/>
    <p:sldId id="395" r:id="rId24"/>
    <p:sldId id="396" r:id="rId25"/>
    <p:sldId id="397" r:id="rId26"/>
    <p:sldId id="398" r:id="rId27"/>
    <p:sldId id="399" r:id="rId28"/>
    <p:sldId id="400" r:id="rId29"/>
    <p:sldId id="463" r:id="rId30"/>
    <p:sldId id="464" r:id="rId31"/>
    <p:sldId id="401" r:id="rId32"/>
    <p:sldId id="403" r:id="rId33"/>
    <p:sldId id="465" r:id="rId34"/>
    <p:sldId id="404" r:id="rId35"/>
    <p:sldId id="406" r:id="rId36"/>
    <p:sldId id="407" r:id="rId37"/>
    <p:sldId id="467" r:id="rId38"/>
    <p:sldId id="410" r:id="rId39"/>
    <p:sldId id="411" r:id="rId40"/>
    <p:sldId id="412" r:id="rId41"/>
    <p:sldId id="468" r:id="rId42"/>
    <p:sldId id="415" r:id="rId43"/>
    <p:sldId id="416" r:id="rId44"/>
    <p:sldId id="417" r:id="rId45"/>
    <p:sldId id="419" r:id="rId46"/>
    <p:sldId id="420" r:id="rId47"/>
    <p:sldId id="421" r:id="rId48"/>
    <p:sldId id="422" r:id="rId49"/>
    <p:sldId id="418" r:id="rId50"/>
    <p:sldId id="423" r:id="rId51"/>
    <p:sldId id="424" r:id="rId52"/>
    <p:sldId id="425" r:id="rId53"/>
    <p:sldId id="470" r:id="rId54"/>
    <p:sldId id="426" r:id="rId55"/>
    <p:sldId id="427" r:id="rId56"/>
    <p:sldId id="428" r:id="rId57"/>
    <p:sldId id="429" r:id="rId58"/>
    <p:sldId id="430" r:id="rId59"/>
    <p:sldId id="431" r:id="rId60"/>
    <p:sldId id="432" r:id="rId61"/>
    <p:sldId id="433" r:id="rId62"/>
    <p:sldId id="434" r:id="rId63"/>
    <p:sldId id="435" r:id="rId64"/>
    <p:sldId id="436" r:id="rId65"/>
    <p:sldId id="437" r:id="rId66"/>
    <p:sldId id="438" r:id="rId67"/>
    <p:sldId id="439" r:id="rId68"/>
    <p:sldId id="440" r:id="rId69"/>
    <p:sldId id="441" r:id="rId70"/>
    <p:sldId id="442" r:id="rId71"/>
    <p:sldId id="471" r:id="rId72"/>
    <p:sldId id="443" r:id="rId73"/>
    <p:sldId id="444" r:id="rId74"/>
    <p:sldId id="445" r:id="rId75"/>
    <p:sldId id="446" r:id="rId76"/>
    <p:sldId id="447" r:id="rId77"/>
    <p:sldId id="472" r:id="rId78"/>
    <p:sldId id="448" r:id="rId79"/>
    <p:sldId id="449" r:id="rId80"/>
    <p:sldId id="450" r:id="rId81"/>
    <p:sldId id="451" r:id="rId82"/>
    <p:sldId id="452" r:id="rId83"/>
    <p:sldId id="453" r:id="rId84"/>
    <p:sldId id="454" r:id="rId85"/>
    <p:sldId id="455" r:id="rId86"/>
    <p:sldId id="456" r:id="rId87"/>
    <p:sldId id="457" r:id="rId88"/>
    <p:sldId id="458" r:id="rId89"/>
    <p:sldId id="459" r:id="rId90"/>
    <p:sldId id="504" r:id="rId91"/>
    <p:sldId id="474" r:id="rId92"/>
    <p:sldId id="505" r:id="rId93"/>
    <p:sldId id="506" r:id="rId94"/>
    <p:sldId id="507" r:id="rId95"/>
    <p:sldId id="476" r:id="rId96"/>
    <p:sldId id="492" r:id="rId97"/>
    <p:sldId id="493" r:id="rId98"/>
    <p:sldId id="494" r:id="rId99"/>
    <p:sldId id="495" r:id="rId100"/>
    <p:sldId id="496" r:id="rId101"/>
    <p:sldId id="498" r:id="rId102"/>
    <p:sldId id="497" r:id="rId103"/>
    <p:sldId id="499" r:id="rId104"/>
    <p:sldId id="500" r:id="rId105"/>
    <p:sldId id="502" r:id="rId106"/>
    <p:sldId id="501" r:id="rId107"/>
    <p:sldId id="503" r:id="rId108"/>
    <p:sldId id="469" r:id="rId109"/>
    <p:sldId id="461" r:id="rId110"/>
    <p:sldId id="351" r:id="rId111"/>
    <p:sldId id="352" r:id="rId112"/>
    <p:sldId id="346" r:id="rId113"/>
    <p:sldId id="509" r:id="rId114"/>
    <p:sldId id="356" r:id="rId115"/>
    <p:sldId id="357" r:id="rId116"/>
    <p:sldId id="359" r:id="rId117"/>
    <p:sldId id="360" r:id="rId118"/>
    <p:sldId id="362" r:id="rId119"/>
    <p:sldId id="363" r:id="rId120"/>
    <p:sldId id="364" r:id="rId121"/>
    <p:sldId id="369" r:id="rId122"/>
    <p:sldId id="370" r:id="rId123"/>
    <p:sldId id="371" r:id="rId124"/>
    <p:sldId id="372" r:id="rId125"/>
    <p:sldId id="365" r:id="rId126"/>
    <p:sldId id="373" r:id="rId127"/>
    <p:sldId id="374" r:id="rId128"/>
    <p:sldId id="367" r:id="rId129"/>
    <p:sldId id="368" r:id="rId130"/>
    <p:sldId id="510" r:id="rId131"/>
    <p:sldId id="358" r:id="rId132"/>
  </p:sldIdLst>
  <p:sldSz cx="9144000" cy="6858000" type="screen4x3"/>
  <p:notesSz cx="6648450" cy="977423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66FF33"/>
    <a:srgbClr val="FFFF00"/>
    <a:srgbClr val="FF0000"/>
    <a:srgbClr val="FFFF66"/>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0" autoAdjust="0"/>
    <p:restoredTop sz="86400" autoAdjust="0"/>
  </p:normalViewPr>
  <p:slideViewPr>
    <p:cSldViewPr>
      <p:cViewPr>
        <p:scale>
          <a:sx n="100" d="100"/>
          <a:sy n="100" d="100"/>
        </p:scale>
        <p:origin x="-1908"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0" d="100"/>
          <a:sy n="80" d="100"/>
        </p:scale>
        <p:origin x="-2106" y="-84"/>
      </p:cViewPr>
      <p:guideLst>
        <p:guide orient="horz" pos="3079"/>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0995" cy="488712"/>
          </a:xfrm>
          <a:prstGeom prst="rect">
            <a:avLst/>
          </a:prstGeom>
        </p:spPr>
        <p:txBody>
          <a:bodyPr vert="horz" lIns="90471" tIns="45235" rIns="90471" bIns="45235" rtlCol="0"/>
          <a:lstStyle>
            <a:lvl1pPr algn="l" fontAlgn="auto">
              <a:spcBef>
                <a:spcPts val="0"/>
              </a:spcBef>
              <a:spcAft>
                <a:spcPts val="0"/>
              </a:spcAft>
              <a:defRPr sz="1200">
                <a:latin typeface="+mn-lt"/>
                <a:cs typeface="+mn-cs"/>
              </a:defRPr>
            </a:lvl1pPr>
          </a:lstStyle>
          <a:p>
            <a:pPr>
              <a:defRPr/>
            </a:pPr>
            <a:endParaRPr lang="en-GB"/>
          </a:p>
        </p:txBody>
      </p:sp>
      <p:sp>
        <p:nvSpPr>
          <p:cNvPr id="3" name="Date Placeholder 2"/>
          <p:cNvSpPr>
            <a:spLocks noGrp="1"/>
          </p:cNvSpPr>
          <p:nvPr>
            <p:ph type="dt" idx="1"/>
          </p:nvPr>
        </p:nvSpPr>
        <p:spPr>
          <a:xfrm>
            <a:off x="3765917" y="0"/>
            <a:ext cx="2880995" cy="488712"/>
          </a:xfrm>
          <a:prstGeom prst="rect">
            <a:avLst/>
          </a:prstGeom>
        </p:spPr>
        <p:txBody>
          <a:bodyPr vert="horz" lIns="90471" tIns="45235" rIns="90471" bIns="45235" rtlCol="0"/>
          <a:lstStyle>
            <a:lvl1pPr algn="r" fontAlgn="auto">
              <a:spcBef>
                <a:spcPts val="0"/>
              </a:spcBef>
              <a:spcAft>
                <a:spcPts val="0"/>
              </a:spcAft>
              <a:defRPr sz="1200" smtClean="0">
                <a:latin typeface="+mn-lt"/>
                <a:cs typeface="+mn-cs"/>
              </a:defRPr>
            </a:lvl1pPr>
          </a:lstStyle>
          <a:p>
            <a:pPr>
              <a:defRPr/>
            </a:pPr>
            <a:fld id="{D1527795-CFE8-4890-BA60-863A27D75AFE}" type="datetimeFigureOut">
              <a:rPr lang="en-US"/>
              <a:pPr>
                <a:defRPr/>
              </a:pPr>
              <a:t>6/2/2015</a:t>
            </a:fld>
            <a:endParaRPr lang="en-GB"/>
          </a:p>
        </p:txBody>
      </p:sp>
      <p:sp>
        <p:nvSpPr>
          <p:cNvPr id="4" name="Slide Image Placeholder 3"/>
          <p:cNvSpPr>
            <a:spLocks noGrp="1" noRot="1" noChangeAspect="1"/>
          </p:cNvSpPr>
          <p:nvPr>
            <p:ph type="sldImg" idx="2"/>
          </p:nvPr>
        </p:nvSpPr>
        <p:spPr>
          <a:xfrm>
            <a:off x="881063" y="733425"/>
            <a:ext cx="4886325" cy="3663950"/>
          </a:xfrm>
          <a:prstGeom prst="rect">
            <a:avLst/>
          </a:prstGeom>
          <a:noFill/>
          <a:ln w="12700">
            <a:solidFill>
              <a:prstClr val="black"/>
            </a:solidFill>
          </a:ln>
        </p:spPr>
        <p:txBody>
          <a:bodyPr vert="horz" lIns="90471" tIns="45235" rIns="90471" bIns="45235" rtlCol="0" anchor="ctr"/>
          <a:lstStyle/>
          <a:p>
            <a:pPr lvl="0"/>
            <a:endParaRPr lang="en-GB" noProof="0"/>
          </a:p>
        </p:txBody>
      </p:sp>
      <p:sp>
        <p:nvSpPr>
          <p:cNvPr id="5" name="Notes Placeholder 4"/>
          <p:cNvSpPr>
            <a:spLocks noGrp="1"/>
          </p:cNvSpPr>
          <p:nvPr>
            <p:ph type="body" sz="quarter" idx="3"/>
          </p:nvPr>
        </p:nvSpPr>
        <p:spPr>
          <a:xfrm>
            <a:off x="664845" y="4642764"/>
            <a:ext cx="5318760" cy="4398407"/>
          </a:xfrm>
          <a:prstGeom prst="rect">
            <a:avLst/>
          </a:prstGeom>
        </p:spPr>
        <p:txBody>
          <a:bodyPr vert="horz" lIns="90471" tIns="45235" rIns="90471" bIns="45235"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a:p>
        </p:txBody>
      </p:sp>
      <p:sp>
        <p:nvSpPr>
          <p:cNvPr id="6" name="Footer Placeholder 5"/>
          <p:cNvSpPr>
            <a:spLocks noGrp="1"/>
          </p:cNvSpPr>
          <p:nvPr>
            <p:ph type="ftr" sz="quarter" idx="4"/>
          </p:nvPr>
        </p:nvSpPr>
        <p:spPr>
          <a:xfrm>
            <a:off x="0" y="9283830"/>
            <a:ext cx="2880995" cy="488712"/>
          </a:xfrm>
          <a:prstGeom prst="rect">
            <a:avLst/>
          </a:prstGeom>
        </p:spPr>
        <p:txBody>
          <a:bodyPr vert="horz" lIns="90471" tIns="45235" rIns="90471" bIns="45235" rtlCol="0" anchor="b"/>
          <a:lstStyle>
            <a:lvl1pPr algn="l" fontAlgn="auto">
              <a:spcBef>
                <a:spcPts val="0"/>
              </a:spcBef>
              <a:spcAft>
                <a:spcPts val="0"/>
              </a:spcAft>
              <a:defRPr sz="1200">
                <a:latin typeface="+mn-lt"/>
                <a:cs typeface="+mn-cs"/>
              </a:defRPr>
            </a:lvl1pPr>
          </a:lstStyle>
          <a:p>
            <a:pPr>
              <a:defRPr/>
            </a:pPr>
            <a:endParaRPr lang="en-GB"/>
          </a:p>
        </p:txBody>
      </p:sp>
      <p:sp>
        <p:nvSpPr>
          <p:cNvPr id="7" name="Slide Number Placeholder 6"/>
          <p:cNvSpPr>
            <a:spLocks noGrp="1"/>
          </p:cNvSpPr>
          <p:nvPr>
            <p:ph type="sldNum" sz="quarter" idx="5"/>
          </p:nvPr>
        </p:nvSpPr>
        <p:spPr>
          <a:xfrm>
            <a:off x="3765917" y="9283830"/>
            <a:ext cx="2880995" cy="488712"/>
          </a:xfrm>
          <a:prstGeom prst="rect">
            <a:avLst/>
          </a:prstGeom>
        </p:spPr>
        <p:txBody>
          <a:bodyPr vert="horz" lIns="90471" tIns="45235" rIns="90471" bIns="45235" rtlCol="0" anchor="b"/>
          <a:lstStyle>
            <a:lvl1pPr algn="r" fontAlgn="auto">
              <a:spcBef>
                <a:spcPts val="0"/>
              </a:spcBef>
              <a:spcAft>
                <a:spcPts val="0"/>
              </a:spcAft>
              <a:defRPr sz="1200" smtClean="0">
                <a:latin typeface="+mn-lt"/>
                <a:cs typeface="+mn-cs"/>
              </a:defRPr>
            </a:lvl1pPr>
          </a:lstStyle>
          <a:p>
            <a:pPr>
              <a:defRPr/>
            </a:pPr>
            <a:fld id="{412939D5-87BE-4B8E-BB60-2D83B2F34634}" type="slidenum">
              <a:rPr lang="en-GB"/>
              <a:pPr>
                <a:defRPr/>
              </a:pPr>
              <a:t>‹#›</a:t>
            </a:fld>
            <a:endParaRPr lang="en-GB"/>
          </a:p>
        </p:txBody>
      </p:sp>
    </p:spTree>
    <p:extLst>
      <p:ext uri="{BB962C8B-B14F-4D97-AF65-F5344CB8AC3E}">
        <p14:creationId xmlns:p14="http://schemas.microsoft.com/office/powerpoint/2010/main" val="396909448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1</a:t>
            </a:fld>
            <a:endParaRPr lang="en-GB"/>
          </a:p>
        </p:txBody>
      </p:sp>
    </p:spTree>
    <p:extLst>
      <p:ext uri="{BB962C8B-B14F-4D97-AF65-F5344CB8AC3E}">
        <p14:creationId xmlns:p14="http://schemas.microsoft.com/office/powerpoint/2010/main" val="1710013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10</a:t>
            </a:fld>
            <a:endParaRPr lang="en-GB"/>
          </a:p>
        </p:txBody>
      </p:sp>
    </p:spTree>
    <p:extLst>
      <p:ext uri="{BB962C8B-B14F-4D97-AF65-F5344CB8AC3E}">
        <p14:creationId xmlns:p14="http://schemas.microsoft.com/office/powerpoint/2010/main" val="1486740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11</a:t>
            </a:fld>
            <a:endParaRPr lang="en-GB"/>
          </a:p>
        </p:txBody>
      </p:sp>
    </p:spTree>
    <p:extLst>
      <p:ext uri="{BB962C8B-B14F-4D97-AF65-F5344CB8AC3E}">
        <p14:creationId xmlns:p14="http://schemas.microsoft.com/office/powerpoint/2010/main" val="1486740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12</a:t>
            </a:fld>
            <a:endParaRPr lang="en-GB"/>
          </a:p>
        </p:txBody>
      </p:sp>
    </p:spTree>
    <p:extLst>
      <p:ext uri="{BB962C8B-B14F-4D97-AF65-F5344CB8AC3E}">
        <p14:creationId xmlns:p14="http://schemas.microsoft.com/office/powerpoint/2010/main" val="1486740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13</a:t>
            </a:fld>
            <a:endParaRPr lang="en-GB"/>
          </a:p>
        </p:txBody>
      </p:sp>
    </p:spTree>
    <p:extLst>
      <p:ext uri="{BB962C8B-B14F-4D97-AF65-F5344CB8AC3E}">
        <p14:creationId xmlns:p14="http://schemas.microsoft.com/office/powerpoint/2010/main" val="1486740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14</a:t>
            </a:fld>
            <a:endParaRPr lang="en-GB"/>
          </a:p>
        </p:txBody>
      </p:sp>
    </p:spTree>
    <p:extLst>
      <p:ext uri="{BB962C8B-B14F-4D97-AF65-F5344CB8AC3E}">
        <p14:creationId xmlns:p14="http://schemas.microsoft.com/office/powerpoint/2010/main" val="1486740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15</a:t>
            </a:fld>
            <a:endParaRPr lang="en-GB"/>
          </a:p>
        </p:txBody>
      </p:sp>
    </p:spTree>
    <p:extLst>
      <p:ext uri="{BB962C8B-B14F-4D97-AF65-F5344CB8AC3E}">
        <p14:creationId xmlns:p14="http://schemas.microsoft.com/office/powerpoint/2010/main" val="1486740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16</a:t>
            </a:fld>
            <a:endParaRPr lang="en-GB"/>
          </a:p>
        </p:txBody>
      </p:sp>
    </p:spTree>
    <p:extLst>
      <p:ext uri="{BB962C8B-B14F-4D97-AF65-F5344CB8AC3E}">
        <p14:creationId xmlns:p14="http://schemas.microsoft.com/office/powerpoint/2010/main" val="1486740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17</a:t>
            </a:fld>
            <a:endParaRPr lang="en-GB"/>
          </a:p>
        </p:txBody>
      </p:sp>
    </p:spTree>
    <p:extLst>
      <p:ext uri="{BB962C8B-B14F-4D97-AF65-F5344CB8AC3E}">
        <p14:creationId xmlns:p14="http://schemas.microsoft.com/office/powerpoint/2010/main" val="1486740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18</a:t>
            </a:fld>
            <a:endParaRPr lang="en-GB"/>
          </a:p>
        </p:txBody>
      </p:sp>
    </p:spTree>
    <p:extLst>
      <p:ext uri="{BB962C8B-B14F-4D97-AF65-F5344CB8AC3E}">
        <p14:creationId xmlns:p14="http://schemas.microsoft.com/office/powerpoint/2010/main" val="1486740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19</a:t>
            </a:fld>
            <a:endParaRPr lang="en-GB"/>
          </a:p>
        </p:txBody>
      </p:sp>
    </p:spTree>
    <p:extLst>
      <p:ext uri="{BB962C8B-B14F-4D97-AF65-F5344CB8AC3E}">
        <p14:creationId xmlns:p14="http://schemas.microsoft.com/office/powerpoint/2010/main" val="1710013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2</a:t>
            </a:fld>
            <a:endParaRPr lang="en-GB"/>
          </a:p>
        </p:txBody>
      </p:sp>
    </p:spTree>
    <p:extLst>
      <p:ext uri="{BB962C8B-B14F-4D97-AF65-F5344CB8AC3E}">
        <p14:creationId xmlns:p14="http://schemas.microsoft.com/office/powerpoint/2010/main" val="1486740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20</a:t>
            </a:fld>
            <a:endParaRPr lang="en-GB"/>
          </a:p>
        </p:txBody>
      </p:sp>
    </p:spTree>
    <p:extLst>
      <p:ext uri="{BB962C8B-B14F-4D97-AF65-F5344CB8AC3E}">
        <p14:creationId xmlns:p14="http://schemas.microsoft.com/office/powerpoint/2010/main" val="1486740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65</a:t>
            </a:fld>
            <a:endParaRPr lang="en-GB"/>
          </a:p>
        </p:txBody>
      </p:sp>
    </p:spTree>
    <p:extLst>
      <p:ext uri="{BB962C8B-B14F-4D97-AF65-F5344CB8AC3E}">
        <p14:creationId xmlns:p14="http://schemas.microsoft.com/office/powerpoint/2010/main" val="1710013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90</a:t>
            </a:fld>
            <a:endParaRPr lang="en-GB"/>
          </a:p>
        </p:txBody>
      </p:sp>
    </p:spTree>
    <p:extLst>
      <p:ext uri="{BB962C8B-B14F-4D97-AF65-F5344CB8AC3E}">
        <p14:creationId xmlns:p14="http://schemas.microsoft.com/office/powerpoint/2010/main" val="1710013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95</a:t>
            </a:fld>
            <a:endParaRPr lang="en-GB"/>
          </a:p>
        </p:txBody>
      </p:sp>
    </p:spTree>
    <p:extLst>
      <p:ext uri="{BB962C8B-B14F-4D97-AF65-F5344CB8AC3E}">
        <p14:creationId xmlns:p14="http://schemas.microsoft.com/office/powerpoint/2010/main" val="1710013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96</a:t>
            </a:fld>
            <a:endParaRPr lang="en-GB"/>
          </a:p>
        </p:txBody>
      </p:sp>
    </p:spTree>
    <p:extLst>
      <p:ext uri="{BB962C8B-B14F-4D97-AF65-F5344CB8AC3E}">
        <p14:creationId xmlns:p14="http://schemas.microsoft.com/office/powerpoint/2010/main" val="2079257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97</a:t>
            </a:fld>
            <a:endParaRPr lang="en-GB"/>
          </a:p>
        </p:txBody>
      </p:sp>
    </p:spTree>
    <p:extLst>
      <p:ext uri="{BB962C8B-B14F-4D97-AF65-F5344CB8AC3E}">
        <p14:creationId xmlns:p14="http://schemas.microsoft.com/office/powerpoint/2010/main" val="2079257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98</a:t>
            </a:fld>
            <a:endParaRPr lang="en-GB"/>
          </a:p>
        </p:txBody>
      </p:sp>
    </p:spTree>
    <p:extLst>
      <p:ext uri="{BB962C8B-B14F-4D97-AF65-F5344CB8AC3E}">
        <p14:creationId xmlns:p14="http://schemas.microsoft.com/office/powerpoint/2010/main" val="2079257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99</a:t>
            </a:fld>
            <a:endParaRPr lang="en-GB"/>
          </a:p>
        </p:txBody>
      </p:sp>
    </p:spTree>
    <p:extLst>
      <p:ext uri="{BB962C8B-B14F-4D97-AF65-F5344CB8AC3E}">
        <p14:creationId xmlns:p14="http://schemas.microsoft.com/office/powerpoint/2010/main" val="2079257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100</a:t>
            </a:fld>
            <a:endParaRPr lang="en-GB"/>
          </a:p>
        </p:txBody>
      </p:sp>
    </p:spTree>
    <p:extLst>
      <p:ext uri="{BB962C8B-B14F-4D97-AF65-F5344CB8AC3E}">
        <p14:creationId xmlns:p14="http://schemas.microsoft.com/office/powerpoint/2010/main" val="2079257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101</a:t>
            </a:fld>
            <a:endParaRPr lang="en-GB"/>
          </a:p>
        </p:txBody>
      </p:sp>
    </p:spTree>
    <p:extLst>
      <p:ext uri="{BB962C8B-B14F-4D97-AF65-F5344CB8AC3E}">
        <p14:creationId xmlns:p14="http://schemas.microsoft.com/office/powerpoint/2010/main" val="2079257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3</a:t>
            </a:fld>
            <a:endParaRPr lang="en-GB"/>
          </a:p>
        </p:txBody>
      </p:sp>
    </p:spTree>
    <p:extLst>
      <p:ext uri="{BB962C8B-B14F-4D97-AF65-F5344CB8AC3E}">
        <p14:creationId xmlns:p14="http://schemas.microsoft.com/office/powerpoint/2010/main" val="14867409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102</a:t>
            </a:fld>
            <a:endParaRPr lang="en-GB"/>
          </a:p>
        </p:txBody>
      </p:sp>
    </p:spTree>
    <p:extLst>
      <p:ext uri="{BB962C8B-B14F-4D97-AF65-F5344CB8AC3E}">
        <p14:creationId xmlns:p14="http://schemas.microsoft.com/office/powerpoint/2010/main" val="2079257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103</a:t>
            </a:fld>
            <a:endParaRPr lang="en-GB"/>
          </a:p>
        </p:txBody>
      </p:sp>
    </p:spTree>
    <p:extLst>
      <p:ext uri="{BB962C8B-B14F-4D97-AF65-F5344CB8AC3E}">
        <p14:creationId xmlns:p14="http://schemas.microsoft.com/office/powerpoint/2010/main" val="2079257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104</a:t>
            </a:fld>
            <a:endParaRPr lang="en-GB"/>
          </a:p>
        </p:txBody>
      </p:sp>
    </p:spTree>
    <p:extLst>
      <p:ext uri="{BB962C8B-B14F-4D97-AF65-F5344CB8AC3E}">
        <p14:creationId xmlns:p14="http://schemas.microsoft.com/office/powerpoint/2010/main" val="2079257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105</a:t>
            </a:fld>
            <a:endParaRPr lang="en-GB"/>
          </a:p>
        </p:txBody>
      </p:sp>
    </p:spTree>
    <p:extLst>
      <p:ext uri="{BB962C8B-B14F-4D97-AF65-F5344CB8AC3E}">
        <p14:creationId xmlns:p14="http://schemas.microsoft.com/office/powerpoint/2010/main" val="2079257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106</a:t>
            </a:fld>
            <a:endParaRPr lang="en-GB"/>
          </a:p>
        </p:txBody>
      </p:sp>
    </p:spTree>
    <p:extLst>
      <p:ext uri="{BB962C8B-B14F-4D97-AF65-F5344CB8AC3E}">
        <p14:creationId xmlns:p14="http://schemas.microsoft.com/office/powerpoint/2010/main" val="20792573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107</a:t>
            </a:fld>
            <a:endParaRPr lang="en-GB"/>
          </a:p>
        </p:txBody>
      </p:sp>
    </p:spTree>
    <p:extLst>
      <p:ext uri="{BB962C8B-B14F-4D97-AF65-F5344CB8AC3E}">
        <p14:creationId xmlns:p14="http://schemas.microsoft.com/office/powerpoint/2010/main" val="2079257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108</a:t>
            </a:fld>
            <a:endParaRPr lang="en-GB"/>
          </a:p>
        </p:txBody>
      </p:sp>
    </p:spTree>
    <p:extLst>
      <p:ext uri="{BB962C8B-B14F-4D97-AF65-F5344CB8AC3E}">
        <p14:creationId xmlns:p14="http://schemas.microsoft.com/office/powerpoint/2010/main" val="1710013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110</a:t>
            </a:fld>
            <a:endParaRPr lang="en-GB"/>
          </a:p>
        </p:txBody>
      </p:sp>
    </p:spTree>
    <p:extLst>
      <p:ext uri="{BB962C8B-B14F-4D97-AF65-F5344CB8AC3E}">
        <p14:creationId xmlns:p14="http://schemas.microsoft.com/office/powerpoint/2010/main" val="14867409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111</a:t>
            </a:fld>
            <a:endParaRPr lang="en-GB"/>
          </a:p>
        </p:txBody>
      </p:sp>
    </p:spTree>
    <p:extLst>
      <p:ext uri="{BB962C8B-B14F-4D97-AF65-F5344CB8AC3E}">
        <p14:creationId xmlns:p14="http://schemas.microsoft.com/office/powerpoint/2010/main" val="14867409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115</a:t>
            </a:fld>
            <a:endParaRPr lang="en-GB"/>
          </a:p>
        </p:txBody>
      </p:sp>
    </p:spTree>
    <p:extLst>
      <p:ext uri="{BB962C8B-B14F-4D97-AF65-F5344CB8AC3E}">
        <p14:creationId xmlns:p14="http://schemas.microsoft.com/office/powerpoint/2010/main" val="1486740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4</a:t>
            </a:fld>
            <a:endParaRPr lang="en-GB"/>
          </a:p>
        </p:txBody>
      </p:sp>
    </p:spTree>
    <p:extLst>
      <p:ext uri="{BB962C8B-B14F-4D97-AF65-F5344CB8AC3E}">
        <p14:creationId xmlns:p14="http://schemas.microsoft.com/office/powerpoint/2010/main" val="14867409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130</a:t>
            </a:fld>
            <a:endParaRPr lang="en-GB"/>
          </a:p>
        </p:txBody>
      </p:sp>
    </p:spTree>
    <p:extLst>
      <p:ext uri="{BB962C8B-B14F-4D97-AF65-F5344CB8AC3E}">
        <p14:creationId xmlns:p14="http://schemas.microsoft.com/office/powerpoint/2010/main" val="1710013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131</a:t>
            </a:fld>
            <a:endParaRPr lang="en-GB"/>
          </a:p>
        </p:txBody>
      </p:sp>
    </p:spTree>
    <p:extLst>
      <p:ext uri="{BB962C8B-B14F-4D97-AF65-F5344CB8AC3E}">
        <p14:creationId xmlns:p14="http://schemas.microsoft.com/office/powerpoint/2010/main" val="1710013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5</a:t>
            </a:fld>
            <a:endParaRPr lang="en-GB"/>
          </a:p>
        </p:txBody>
      </p:sp>
    </p:spTree>
    <p:extLst>
      <p:ext uri="{BB962C8B-B14F-4D97-AF65-F5344CB8AC3E}">
        <p14:creationId xmlns:p14="http://schemas.microsoft.com/office/powerpoint/2010/main" val="1486740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6</a:t>
            </a:fld>
            <a:endParaRPr lang="en-GB"/>
          </a:p>
        </p:txBody>
      </p:sp>
    </p:spTree>
    <p:extLst>
      <p:ext uri="{BB962C8B-B14F-4D97-AF65-F5344CB8AC3E}">
        <p14:creationId xmlns:p14="http://schemas.microsoft.com/office/powerpoint/2010/main" val="1486740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7</a:t>
            </a:fld>
            <a:endParaRPr lang="en-GB"/>
          </a:p>
        </p:txBody>
      </p:sp>
    </p:spTree>
    <p:extLst>
      <p:ext uri="{BB962C8B-B14F-4D97-AF65-F5344CB8AC3E}">
        <p14:creationId xmlns:p14="http://schemas.microsoft.com/office/powerpoint/2010/main" val="1486740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8</a:t>
            </a:fld>
            <a:endParaRPr lang="en-GB"/>
          </a:p>
        </p:txBody>
      </p:sp>
    </p:spTree>
    <p:extLst>
      <p:ext uri="{BB962C8B-B14F-4D97-AF65-F5344CB8AC3E}">
        <p14:creationId xmlns:p14="http://schemas.microsoft.com/office/powerpoint/2010/main" val="1486740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12939D5-87BE-4B8E-BB60-2D83B2F34634}" type="slidenum">
              <a:rPr lang="en-GB" smtClean="0"/>
              <a:pPr>
                <a:defRPr/>
              </a:pPr>
              <a:t>9</a:t>
            </a:fld>
            <a:endParaRPr lang="en-GB"/>
          </a:p>
        </p:txBody>
      </p:sp>
    </p:spTree>
    <p:extLst>
      <p:ext uri="{BB962C8B-B14F-4D97-AF65-F5344CB8AC3E}">
        <p14:creationId xmlns:p14="http://schemas.microsoft.com/office/powerpoint/2010/main" val="1710013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967774FE-EE3B-47EE-9AD9-87F720DC3B4D}" type="datetimeFigureOut">
              <a:rPr lang="en-US"/>
              <a:pPr>
                <a:defRPr/>
              </a:pPr>
              <a:t>6/2/2015</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CDBE1B47-8047-4B1C-A83C-08795E6ACCCD}"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04"/>
            <a:ext cx="7115196" cy="989034"/>
          </a:xfrm>
        </p:spPr>
        <p:txBody>
          <a:bodyPr/>
          <a:lstStyle>
            <a:lvl1pPr algn="l">
              <a:defRPr/>
            </a:lvl1p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3"/>
          <p:cNvSpPr>
            <a:spLocks noGrp="1"/>
          </p:cNvSpPr>
          <p:nvPr>
            <p:ph type="dt" sz="half" idx="10"/>
          </p:nvPr>
        </p:nvSpPr>
        <p:spPr/>
        <p:txBody>
          <a:bodyPr/>
          <a:lstStyle>
            <a:lvl1pPr>
              <a:defRPr/>
            </a:lvl1pPr>
          </a:lstStyle>
          <a:p>
            <a:pPr>
              <a:defRPr/>
            </a:pPr>
            <a:fld id="{3AD8E3F8-45A8-431F-A317-4EAC82124F16}" type="datetimeFigureOut">
              <a:rPr lang="en-US"/>
              <a:pPr>
                <a:defRPr/>
              </a:pPr>
              <a:t>6/2/2015</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C731D463-7209-42C9-B5E7-03249864E993}" type="slidenum">
              <a:rPr lang="en-GB"/>
              <a:pPr>
                <a:defRPr/>
              </a:pPr>
              <a:t>‹#›</a:t>
            </a:fld>
            <a:endParaRPr lang="en-GB"/>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pPr>
              <a:defRPr/>
            </a:pPr>
            <a:fld id="{9EBF286F-C61A-4593-B193-A8189A735D0E}" type="datetimeFigureOut">
              <a:rPr lang="en-US"/>
              <a:pPr>
                <a:defRPr/>
              </a:pPr>
              <a:t>6/2/2015</a:t>
            </a:fld>
            <a:endParaRPr lang="en-GB"/>
          </a:p>
        </p:txBody>
      </p:sp>
      <p:sp>
        <p:nvSpPr>
          <p:cNvPr id="6" name="Footer Placeholder 5"/>
          <p:cNvSpPr>
            <a:spLocks noGrp="1"/>
          </p:cNvSpPr>
          <p:nvPr>
            <p:ph type="ftr" sz="quarter" idx="11"/>
          </p:nvPr>
        </p:nvSpPr>
        <p:spPr/>
        <p:txBody>
          <a:bodyPr/>
          <a:lstStyle>
            <a:lvl1pPr>
              <a:defRPr/>
            </a:lvl1pPr>
          </a:lstStyle>
          <a:p>
            <a:pPr>
              <a:defRPr/>
            </a:pPr>
            <a:endParaRPr lang="en-GB"/>
          </a:p>
        </p:txBody>
      </p:sp>
      <p:sp>
        <p:nvSpPr>
          <p:cNvPr id="7" name="Slide Number Placeholder 6"/>
          <p:cNvSpPr>
            <a:spLocks noGrp="1"/>
          </p:cNvSpPr>
          <p:nvPr>
            <p:ph type="sldNum" sz="quarter" idx="12"/>
          </p:nvPr>
        </p:nvSpPr>
        <p:spPr/>
        <p:txBody>
          <a:bodyPr/>
          <a:lstStyle>
            <a:lvl1pPr>
              <a:defRPr/>
            </a:lvl1pPr>
          </a:lstStyle>
          <a:p>
            <a:pPr>
              <a:defRPr/>
            </a:pPr>
            <a:fld id="{4B856EC7-EC35-4207-8DAE-DBBD344236C0}"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pPr>
              <a:defRPr/>
            </a:pPr>
            <a:fld id="{DD249B41-2935-40AC-9A09-BC98DCAAA718}" type="datetimeFigureOut">
              <a:rPr lang="en-US"/>
              <a:pPr>
                <a:defRPr/>
              </a:pPr>
              <a:t>6/2/2015</a:t>
            </a:fld>
            <a:endParaRPr lang="en-GB"/>
          </a:p>
        </p:txBody>
      </p:sp>
      <p:sp>
        <p:nvSpPr>
          <p:cNvPr id="8" name="Footer Placeholder 7"/>
          <p:cNvSpPr>
            <a:spLocks noGrp="1"/>
          </p:cNvSpPr>
          <p:nvPr>
            <p:ph type="ftr" sz="quarter" idx="11"/>
          </p:nvPr>
        </p:nvSpPr>
        <p:spPr/>
        <p:txBody>
          <a:bodyPr/>
          <a:lstStyle>
            <a:lvl1pPr>
              <a:defRPr/>
            </a:lvl1pPr>
          </a:lstStyle>
          <a:p>
            <a:pPr>
              <a:defRPr/>
            </a:pPr>
            <a:endParaRPr lang="en-GB"/>
          </a:p>
        </p:txBody>
      </p:sp>
      <p:sp>
        <p:nvSpPr>
          <p:cNvPr id="9" name="Slide Number Placeholder 8"/>
          <p:cNvSpPr>
            <a:spLocks noGrp="1"/>
          </p:cNvSpPr>
          <p:nvPr>
            <p:ph type="sldNum" sz="quarter" idx="12"/>
          </p:nvPr>
        </p:nvSpPr>
        <p:spPr/>
        <p:txBody>
          <a:bodyPr/>
          <a:lstStyle>
            <a:lvl1pPr>
              <a:defRPr/>
            </a:lvl1pPr>
          </a:lstStyle>
          <a:p>
            <a:pPr>
              <a:defRPr/>
            </a:pPr>
            <a:fld id="{2A632086-5A0B-4EC8-B31A-16DDAB3FBB91}"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04"/>
            <a:ext cx="7043758" cy="989034"/>
          </a:xfrm>
        </p:spPr>
        <p:txBody>
          <a:bodyPr/>
          <a:lstStyle>
            <a:lvl1pPr algn="l">
              <a:defRPr/>
            </a:lvl1pPr>
          </a:lstStyle>
          <a:p>
            <a:r>
              <a:rPr lang="en-US" smtClean="0"/>
              <a:t>Click to edit Master title style</a:t>
            </a:r>
            <a:endParaRPr lang="en-GB"/>
          </a:p>
        </p:txBody>
      </p:sp>
      <p:sp>
        <p:nvSpPr>
          <p:cNvPr id="4" name="Date Placeholder 2"/>
          <p:cNvSpPr>
            <a:spLocks noGrp="1"/>
          </p:cNvSpPr>
          <p:nvPr>
            <p:ph type="dt" sz="half" idx="10"/>
          </p:nvPr>
        </p:nvSpPr>
        <p:spPr/>
        <p:txBody>
          <a:bodyPr/>
          <a:lstStyle>
            <a:lvl1pPr>
              <a:defRPr/>
            </a:lvl1pPr>
          </a:lstStyle>
          <a:p>
            <a:pPr>
              <a:defRPr/>
            </a:pPr>
            <a:fld id="{9C4FDACD-A838-4E8A-A46C-C49A6F345386}" type="datetimeFigureOut">
              <a:rPr lang="en-US"/>
              <a:pPr>
                <a:defRPr/>
              </a:pPr>
              <a:t>6/2/2015</a:t>
            </a:fld>
            <a:endParaRPr lang="en-GB"/>
          </a:p>
        </p:txBody>
      </p:sp>
      <p:sp>
        <p:nvSpPr>
          <p:cNvPr id="5" name="Footer Placeholder 3"/>
          <p:cNvSpPr>
            <a:spLocks noGrp="1"/>
          </p:cNvSpPr>
          <p:nvPr>
            <p:ph type="ftr" sz="quarter" idx="11"/>
          </p:nvPr>
        </p:nvSpPr>
        <p:spPr/>
        <p:txBody>
          <a:bodyPr/>
          <a:lstStyle>
            <a:lvl1pPr>
              <a:defRPr/>
            </a:lvl1pPr>
          </a:lstStyle>
          <a:p>
            <a:pPr>
              <a:defRPr/>
            </a:pPr>
            <a:endParaRPr lang="en-GB"/>
          </a:p>
        </p:txBody>
      </p:sp>
      <p:sp>
        <p:nvSpPr>
          <p:cNvPr id="6" name="Slide Number Placeholder 4"/>
          <p:cNvSpPr>
            <a:spLocks noGrp="1"/>
          </p:cNvSpPr>
          <p:nvPr>
            <p:ph type="sldNum" sz="quarter" idx="12"/>
          </p:nvPr>
        </p:nvSpPr>
        <p:spPr/>
        <p:txBody>
          <a:bodyPr/>
          <a:lstStyle>
            <a:lvl1pPr>
              <a:defRPr/>
            </a:lvl1pPr>
          </a:lstStyle>
          <a:p>
            <a:pPr>
              <a:defRPr/>
            </a:pPr>
            <a:fld id="{261236FE-019F-4842-A90D-77E715785AF8}" type="slidenum">
              <a:rPr lang="en-GB"/>
              <a:pPr>
                <a:defRPr/>
              </a:pPr>
              <a:t>‹#›</a:t>
            </a:fld>
            <a:endParaRPr lang="en-GB"/>
          </a:p>
        </p:txBody>
      </p:sp>
      <p:pic>
        <p:nvPicPr>
          <p:cNvPr id="7" name="Picture 2" descr="C:\Users\rich.hill\AppData\Local\Microsoft\Windows\Temporary Internet Files\Content.Outlook\HU061H2Z\New Sports logo.JPG"/>
          <p:cNvPicPr>
            <a:picLocks noChangeAspect="1" noChangeArrowheads="1"/>
          </p:cNvPicPr>
          <p:nvPr userDrawn="1"/>
        </p:nvPicPr>
        <p:blipFill>
          <a:blip r:embed="rId2" cstate="print"/>
          <a:srcRect/>
          <a:stretch>
            <a:fillRect/>
          </a:stretch>
        </p:blipFill>
        <p:spPr bwMode="auto">
          <a:xfrm>
            <a:off x="7884368" y="404664"/>
            <a:ext cx="1219899" cy="576064"/>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2" descr="C:\Users\rich.hill\AppData\Local\Microsoft\Windows\Temporary Internet Files\Content.Outlook\HU061H2Z\New Sports logo.JPG"/>
          <p:cNvPicPr>
            <a:picLocks noChangeAspect="1" noChangeArrowheads="1"/>
          </p:cNvPicPr>
          <p:nvPr userDrawn="1"/>
        </p:nvPicPr>
        <p:blipFill>
          <a:blip r:embed="rId2" cstate="print"/>
          <a:srcRect/>
          <a:stretch>
            <a:fillRect/>
          </a:stretch>
        </p:blipFill>
        <p:spPr bwMode="auto">
          <a:xfrm>
            <a:off x="7884368" y="404664"/>
            <a:ext cx="1219899" cy="576064"/>
          </a:xfrm>
          <a:prstGeom prst="rect">
            <a:avLst/>
          </a:prstGeom>
          <a:noFill/>
          <a:ln w="9525">
            <a:noFill/>
            <a:miter lim="800000"/>
            <a:headEnd/>
            <a:tailEnd/>
          </a:ln>
        </p:spPr>
      </p:pic>
      <p:sp>
        <p:nvSpPr>
          <p:cNvPr id="2" name="Title 1"/>
          <p:cNvSpPr>
            <a:spLocks noGrp="1"/>
          </p:cNvSpPr>
          <p:nvPr>
            <p:ph type="title"/>
          </p:nvPr>
        </p:nvSpPr>
        <p:spPr>
          <a:xfrm>
            <a:off x="457200" y="428604"/>
            <a:ext cx="7115196" cy="989034"/>
          </a:xfrm>
        </p:spPr>
        <p:txBody>
          <a:bodyPr/>
          <a:lstStyle>
            <a:lvl1pPr algn="l">
              <a:defRPr/>
            </a:lvl1p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3"/>
          <p:cNvSpPr>
            <a:spLocks noGrp="1"/>
          </p:cNvSpPr>
          <p:nvPr>
            <p:ph type="dt" sz="half" idx="10"/>
          </p:nvPr>
        </p:nvSpPr>
        <p:spPr/>
        <p:txBody>
          <a:bodyPr/>
          <a:lstStyle>
            <a:lvl1pPr>
              <a:defRPr/>
            </a:lvl1pPr>
          </a:lstStyle>
          <a:p>
            <a:pPr>
              <a:defRPr/>
            </a:pPr>
            <a:fld id="{3AD8E3F8-45A8-431F-A317-4EAC82124F16}" type="datetimeFigureOut">
              <a:rPr lang="en-US"/>
              <a:pPr>
                <a:defRPr/>
              </a:pPr>
              <a:t>6/2/2015</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C731D463-7209-42C9-B5E7-03249864E993}" type="slidenum">
              <a:rPr lang="en-GB"/>
              <a:pPr>
                <a:defRPr/>
              </a:pPr>
              <a:t>‹#›</a:t>
            </a:fld>
            <a:endParaRPr lang="en-GB"/>
          </a:p>
        </p:txBody>
      </p:sp>
    </p:spTree>
    <p:extLst>
      <p:ext uri="{BB962C8B-B14F-4D97-AF65-F5344CB8AC3E}">
        <p14:creationId xmlns:p14="http://schemas.microsoft.com/office/powerpoint/2010/main" val="344037508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428625"/>
            <a:ext cx="7258050" cy="9890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smtClean="0"/>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dirty="0" smtClean="0">
                <a:solidFill>
                  <a:schemeClr val="tx1">
                    <a:tint val="75000"/>
                  </a:schemeClr>
                </a:solidFill>
                <a:latin typeface="+mn-lt"/>
                <a:cs typeface="+mn-cs"/>
              </a:defRPr>
            </a:lvl1pPr>
          </a:lstStyle>
          <a:p>
            <a:pPr>
              <a:defRPr/>
            </a:pPr>
            <a:r>
              <a:rPr lang="en-GB"/>
              <a:t>02/02/11</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1">
                    <a:tint val="75000"/>
                  </a:schemeClr>
                </a:solidFill>
                <a:latin typeface="+mn-lt"/>
                <a:cs typeface="+mn-cs"/>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AF8324C3-1A1E-49B7-8636-405DD7360DD4}" type="slidenum">
              <a:rPr lang="en-GB"/>
              <a:pPr>
                <a:defRPr/>
              </a:pPr>
              <a:t>‹#›</a:t>
            </a:fld>
            <a:endParaRPr lang="en-GB"/>
          </a:p>
        </p:txBody>
      </p:sp>
      <p:sp>
        <p:nvSpPr>
          <p:cNvPr id="10" name="Text Box 3"/>
          <p:cNvSpPr txBox="1">
            <a:spLocks noChangeArrowheads="1"/>
          </p:cNvSpPr>
          <p:nvPr/>
        </p:nvSpPr>
        <p:spPr bwMode="auto">
          <a:xfrm>
            <a:off x="0" y="6491288"/>
            <a:ext cx="9144000" cy="366712"/>
          </a:xfrm>
          <a:prstGeom prst="rect">
            <a:avLst/>
          </a:prstGeom>
          <a:solidFill>
            <a:srgbClr val="28A448"/>
          </a:solidFill>
          <a:ln w="9525">
            <a:noFill/>
            <a:miter lim="800000"/>
            <a:headEnd/>
            <a:tailEnd/>
          </a:ln>
          <a:effectLst/>
        </p:spPr>
        <p:txBody>
          <a:bodyPr>
            <a:spAutoFit/>
          </a:bodyPr>
          <a:lstStyle/>
          <a:p>
            <a:pPr fontAlgn="auto">
              <a:spcBef>
                <a:spcPct val="50000"/>
              </a:spcBef>
              <a:spcAft>
                <a:spcPts val="0"/>
              </a:spcAft>
              <a:defRPr/>
            </a:pPr>
            <a:endParaRPr lang="en-US">
              <a:latin typeface="+mn-lt"/>
              <a:cs typeface="+mn-cs"/>
            </a:endParaRPr>
          </a:p>
        </p:txBody>
      </p:sp>
      <p:sp>
        <p:nvSpPr>
          <p:cNvPr id="12" name="Text Box 2"/>
          <p:cNvSpPr txBox="1">
            <a:spLocks noChangeArrowheads="1"/>
          </p:cNvSpPr>
          <p:nvPr/>
        </p:nvSpPr>
        <p:spPr bwMode="auto">
          <a:xfrm>
            <a:off x="0" y="0"/>
            <a:ext cx="9144000" cy="366713"/>
          </a:xfrm>
          <a:prstGeom prst="rect">
            <a:avLst/>
          </a:prstGeom>
          <a:solidFill>
            <a:srgbClr val="EA0000"/>
          </a:solidFill>
          <a:ln w="9525">
            <a:noFill/>
            <a:miter lim="800000"/>
            <a:headEnd/>
            <a:tailEnd/>
          </a:ln>
          <a:effectLst/>
        </p:spPr>
        <p:txBody>
          <a:bodyPr>
            <a:spAutoFit/>
          </a:bodyPr>
          <a:lstStyle/>
          <a:p>
            <a:pPr fontAlgn="auto">
              <a:spcBef>
                <a:spcPct val="50000"/>
              </a:spcBef>
              <a:spcAft>
                <a:spcPts val="0"/>
              </a:spcAft>
              <a:defRPr/>
            </a:pPr>
            <a:endParaRPr lang="en-US">
              <a:latin typeface="+mn-lt"/>
              <a:cs typeface="+mn-cs"/>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4" r:id="rId4"/>
    <p:sldLayoutId id="2147483665" r:id="rId5"/>
    <p:sldLayoutId id="2147483666" r:id="rId6"/>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5"/>
          <p:cNvSpPr txBox="1">
            <a:spLocks noChangeArrowheads="1"/>
          </p:cNvSpPr>
          <p:nvPr/>
        </p:nvSpPr>
        <p:spPr bwMode="auto">
          <a:xfrm>
            <a:off x="467544" y="574516"/>
            <a:ext cx="8208912" cy="3954929"/>
          </a:xfrm>
          <a:prstGeom prst="rect">
            <a:avLst/>
          </a:prstGeom>
          <a:noFill/>
          <a:ln w="9525">
            <a:noFill/>
            <a:miter lim="800000"/>
            <a:headEnd/>
            <a:tailEnd/>
          </a:ln>
        </p:spPr>
        <p:txBody>
          <a:bodyPr wrap="square">
            <a:spAutoFit/>
          </a:bodyPr>
          <a:lstStyle/>
          <a:p>
            <a:pPr algn="ctr">
              <a:spcBef>
                <a:spcPct val="50000"/>
              </a:spcBef>
            </a:pPr>
            <a:r>
              <a:rPr lang="en-GB" sz="5500" b="1" dirty="0" smtClean="0">
                <a:latin typeface="+mj-lt"/>
              </a:rPr>
              <a:t>Turbocharge your statistics lessons using R!</a:t>
            </a:r>
          </a:p>
          <a:p>
            <a:pPr algn="ctr">
              <a:spcBef>
                <a:spcPct val="50000"/>
              </a:spcBef>
            </a:pPr>
            <a:r>
              <a:rPr lang="en-GB" sz="4000" dirty="0" smtClean="0">
                <a:latin typeface="+mj-lt"/>
              </a:rPr>
              <a:t>Dr Tim Paulden </a:t>
            </a:r>
          </a:p>
          <a:p>
            <a:pPr algn="ctr">
              <a:spcBef>
                <a:spcPct val="50000"/>
              </a:spcBef>
            </a:pPr>
            <a:endParaRPr lang="en-GB" sz="2800" dirty="0" smtClean="0">
              <a:latin typeface="+mj-lt"/>
            </a:endParaRPr>
          </a:p>
          <a:p>
            <a:pPr algn="ctr">
              <a:spcBef>
                <a:spcPct val="50000"/>
              </a:spcBef>
            </a:pPr>
            <a:r>
              <a:rPr lang="en-GB" sz="2600" i="1" dirty="0" smtClean="0">
                <a:latin typeface="+mj-lt"/>
              </a:rPr>
              <a:t>CPD course (Mathematics Teachers' Network),</a:t>
            </a:r>
          </a:p>
        </p:txBody>
      </p:sp>
      <p:sp>
        <p:nvSpPr>
          <p:cNvPr id="14338" name="Text Box 6"/>
          <p:cNvSpPr txBox="1">
            <a:spLocks noChangeArrowheads="1"/>
          </p:cNvSpPr>
          <p:nvPr/>
        </p:nvSpPr>
        <p:spPr bwMode="auto">
          <a:xfrm>
            <a:off x="0" y="0"/>
            <a:ext cx="9144000" cy="366713"/>
          </a:xfrm>
          <a:prstGeom prst="rect">
            <a:avLst/>
          </a:prstGeom>
          <a:solidFill>
            <a:srgbClr val="EA0000"/>
          </a:solidFill>
          <a:ln w="9525">
            <a:noFill/>
            <a:miter lim="800000"/>
            <a:headEnd/>
            <a:tailEnd/>
          </a:ln>
        </p:spPr>
        <p:txBody>
          <a:bodyPr>
            <a:spAutoFit/>
          </a:bodyPr>
          <a:lstStyle/>
          <a:p>
            <a:pPr>
              <a:spcBef>
                <a:spcPct val="50000"/>
              </a:spcBef>
            </a:pPr>
            <a:endParaRPr lang="en-US">
              <a:latin typeface="Calibri" pitchFamily="34" charset="0"/>
            </a:endParaRPr>
          </a:p>
        </p:txBody>
      </p:sp>
      <p:sp>
        <p:nvSpPr>
          <p:cNvPr id="14339" name="Text Box 7"/>
          <p:cNvSpPr txBox="1">
            <a:spLocks noChangeArrowheads="1"/>
          </p:cNvSpPr>
          <p:nvPr/>
        </p:nvSpPr>
        <p:spPr bwMode="auto">
          <a:xfrm>
            <a:off x="0" y="6491288"/>
            <a:ext cx="9144000" cy="366712"/>
          </a:xfrm>
          <a:prstGeom prst="rect">
            <a:avLst/>
          </a:prstGeom>
          <a:solidFill>
            <a:srgbClr val="28A448"/>
          </a:solidFill>
          <a:ln w="9525">
            <a:noFill/>
            <a:miter lim="800000"/>
            <a:headEnd/>
            <a:tailEnd/>
          </a:ln>
        </p:spPr>
        <p:txBody>
          <a:bodyPr>
            <a:spAutoFit/>
          </a:bodyPr>
          <a:lstStyle/>
          <a:p>
            <a:pPr>
              <a:spcBef>
                <a:spcPct val="50000"/>
              </a:spcBef>
            </a:pPr>
            <a:endParaRPr lang="en-US">
              <a:latin typeface="Calibri" pitchFamily="34" charset="0"/>
            </a:endParaRPr>
          </a:p>
        </p:txBody>
      </p:sp>
      <p:pic>
        <p:nvPicPr>
          <p:cNvPr id="14340" name="Picture 2" descr="C:\Users\rich.hill\AppData\Local\Microsoft\Windows\Temporary Internet Files\Content.Outlook\HU061H2Z\New Sports logo.JPG"/>
          <p:cNvPicPr>
            <a:picLocks noChangeAspect="1" noChangeArrowheads="1"/>
          </p:cNvPicPr>
          <p:nvPr/>
        </p:nvPicPr>
        <p:blipFill>
          <a:blip r:embed="rId3" cstate="print"/>
          <a:srcRect/>
          <a:stretch>
            <a:fillRect/>
          </a:stretch>
        </p:blipFill>
        <p:spPr bwMode="auto">
          <a:xfrm>
            <a:off x="3253755" y="5084667"/>
            <a:ext cx="2604864" cy="1228844"/>
          </a:xfrm>
          <a:prstGeom prst="rect">
            <a:avLst/>
          </a:prstGeom>
          <a:noFill/>
          <a:ln w="9525">
            <a:noFill/>
            <a:miter lim="800000"/>
            <a:headEnd/>
            <a:tailEnd/>
          </a:ln>
        </p:spPr>
      </p:pic>
      <p:sp>
        <p:nvSpPr>
          <p:cNvPr id="3" name="TextBox 2"/>
          <p:cNvSpPr txBox="1"/>
          <p:nvPr/>
        </p:nvSpPr>
        <p:spPr>
          <a:xfrm>
            <a:off x="1691680" y="3286725"/>
            <a:ext cx="5760640" cy="646331"/>
          </a:xfrm>
          <a:prstGeom prst="rect">
            <a:avLst/>
          </a:prstGeom>
          <a:noFill/>
        </p:spPr>
        <p:txBody>
          <a:bodyPr wrap="square" rtlCol="0">
            <a:spAutoFit/>
          </a:bodyPr>
          <a:lstStyle/>
          <a:p>
            <a:pPr algn="ctr"/>
            <a:r>
              <a:rPr lang="en-GB" dirty="0">
                <a:latin typeface="+mn-lt"/>
              </a:rPr>
              <a:t>(Innovation &amp; Development Manager, </a:t>
            </a:r>
            <a:r>
              <a:rPr lang="en-GB" dirty="0" smtClean="0">
                <a:latin typeface="+mn-lt"/>
              </a:rPr>
              <a:t>ATASS Sports</a:t>
            </a:r>
            <a:r>
              <a:rPr lang="en-GB" dirty="0">
                <a:latin typeface="+mn-lt"/>
              </a:rPr>
              <a:t>)</a:t>
            </a:r>
          </a:p>
          <a:p>
            <a:pPr algn="ctr"/>
            <a:endParaRPr lang="en-GB" dirty="0">
              <a:latin typeface="+mn-lt"/>
            </a:endParaRPr>
          </a:p>
        </p:txBody>
      </p:sp>
      <p:sp>
        <p:nvSpPr>
          <p:cNvPr id="4" name="TextBox 3"/>
          <p:cNvSpPr txBox="1"/>
          <p:nvPr/>
        </p:nvSpPr>
        <p:spPr>
          <a:xfrm>
            <a:off x="755576" y="4439200"/>
            <a:ext cx="7632848" cy="492443"/>
          </a:xfrm>
          <a:prstGeom prst="rect">
            <a:avLst/>
          </a:prstGeom>
          <a:noFill/>
        </p:spPr>
        <p:txBody>
          <a:bodyPr wrap="square" rtlCol="0">
            <a:spAutoFit/>
          </a:bodyPr>
          <a:lstStyle/>
          <a:p>
            <a:pPr algn="ctr"/>
            <a:r>
              <a:rPr lang="en-GB" sz="2600" i="1" dirty="0" smtClean="0">
                <a:latin typeface="+mn-lt"/>
              </a:rPr>
              <a:t>Exeter Mathematics School, 2 &amp; 23 June 2015</a:t>
            </a:r>
            <a:endParaRPr lang="en-GB" sz="2600" dirty="0"/>
          </a:p>
        </p:txBody>
      </p:sp>
    </p:spTree>
    <p:extLst>
      <p:ext uri="{BB962C8B-B14F-4D97-AF65-F5344CB8AC3E}">
        <p14:creationId xmlns:p14="http://schemas.microsoft.com/office/powerpoint/2010/main" val="8612116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p:txBody>
          <a:bodyPr/>
          <a:lstStyle/>
          <a:p>
            <a:pPr eaLnBrk="1" hangingPunct="1">
              <a:spcAft>
                <a:spcPts val="1200"/>
              </a:spcAft>
            </a:pPr>
            <a:endParaRPr lang="en-GB" sz="3600" dirty="0" smtClean="0"/>
          </a:p>
          <a:p>
            <a:pPr eaLnBrk="1" hangingPunct="1">
              <a:spcAft>
                <a:spcPts val="1200"/>
              </a:spcAft>
            </a:pPr>
            <a:endParaRPr lang="en-GB" sz="3600" dirty="0" smtClean="0"/>
          </a:p>
          <a:p>
            <a:pPr eaLnBrk="1" hangingPunct="1">
              <a:spcAft>
                <a:spcPts val="1200"/>
              </a:spcAft>
            </a:pPr>
            <a:endParaRPr lang="en-GB" sz="3200" dirty="0" smtClean="0"/>
          </a:p>
          <a:p>
            <a:pPr eaLnBrk="1" hangingPunct="1">
              <a:spcAft>
                <a:spcPts val="1200"/>
              </a:spcAft>
            </a:pPr>
            <a:endParaRPr lang="en-GB" sz="36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93" y="469243"/>
            <a:ext cx="7881872" cy="5911404"/>
          </a:xfrm>
          <a:prstGeom prst="rect">
            <a:avLst/>
          </a:prstGeom>
        </p:spPr>
      </p:pic>
    </p:spTree>
    <p:extLst>
      <p:ext uri="{BB962C8B-B14F-4D97-AF65-F5344CB8AC3E}">
        <p14:creationId xmlns:p14="http://schemas.microsoft.com/office/powerpoint/2010/main" val="23059643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smtClean="0"/>
              <a:t>Writing your own functions</a:t>
            </a:r>
            <a:endParaRPr lang="en-GB" sz="4000" b="1" dirty="0"/>
          </a:p>
        </p:txBody>
      </p:sp>
      <p:sp>
        <p:nvSpPr>
          <p:cNvPr id="3" name="Content Placeholder 2"/>
          <p:cNvSpPr>
            <a:spLocks noGrp="1"/>
          </p:cNvSpPr>
          <p:nvPr>
            <p:ph idx="1"/>
          </p:nvPr>
        </p:nvSpPr>
        <p:spPr/>
        <p:txBody>
          <a:bodyPr>
            <a:normAutofit/>
          </a:bodyPr>
          <a:lstStyle/>
          <a:p>
            <a:r>
              <a:rPr lang="en-GB" dirty="0" smtClean="0"/>
              <a:t>Modified version, including a default for pow:</a:t>
            </a:r>
            <a:endParaRPr lang="en-GB" dirty="0"/>
          </a:p>
          <a:p>
            <a:pPr marL="0" indent="0">
              <a:buNone/>
            </a:pPr>
            <a:endParaRPr lang="es-ES" sz="1000" b="1" dirty="0" smtClean="0">
              <a:solidFill>
                <a:srgbClr val="FF0000"/>
              </a:solidFill>
              <a:latin typeface="Courier New" pitchFamily="49" charset="0"/>
              <a:cs typeface="Courier New" pitchFamily="49" charset="0"/>
            </a:endParaRPr>
          </a:p>
          <a:p>
            <a:pPr marL="0" indent="0">
              <a:buNone/>
            </a:pPr>
            <a:r>
              <a:rPr lang="es-ES" sz="2000" b="1" dirty="0" err="1">
                <a:solidFill>
                  <a:srgbClr val="FF0000"/>
                </a:solidFill>
                <a:latin typeface="Courier New" pitchFamily="49" charset="0"/>
                <a:cs typeface="Courier New" pitchFamily="49" charset="0"/>
              </a:rPr>
              <a:t>CalcPower</a:t>
            </a:r>
            <a:r>
              <a:rPr lang="es-ES" sz="2000" b="1" dirty="0">
                <a:solidFill>
                  <a:srgbClr val="FF0000"/>
                </a:solidFill>
                <a:latin typeface="Courier New" pitchFamily="49" charset="0"/>
                <a:cs typeface="Courier New" pitchFamily="49" charset="0"/>
              </a:rPr>
              <a:t> = </a:t>
            </a:r>
            <a:r>
              <a:rPr lang="es-ES" sz="2000" b="1" dirty="0" err="1">
                <a:solidFill>
                  <a:srgbClr val="FF0000"/>
                </a:solidFill>
                <a:latin typeface="Courier New" pitchFamily="49" charset="0"/>
                <a:cs typeface="Courier New" pitchFamily="49" charset="0"/>
              </a:rPr>
              <a:t>function</a:t>
            </a:r>
            <a:r>
              <a:rPr lang="es-ES" sz="2000" b="1" dirty="0">
                <a:solidFill>
                  <a:srgbClr val="FF0000"/>
                </a:solidFill>
                <a:latin typeface="Courier New" pitchFamily="49" charset="0"/>
                <a:cs typeface="Courier New" pitchFamily="49" charset="0"/>
              </a:rPr>
              <a:t>(x, </a:t>
            </a:r>
            <a:r>
              <a:rPr lang="es-ES" sz="2000" b="1" dirty="0" err="1">
                <a:solidFill>
                  <a:srgbClr val="FF0000"/>
                </a:solidFill>
                <a:latin typeface="Courier New" pitchFamily="49" charset="0"/>
                <a:cs typeface="Courier New" pitchFamily="49" charset="0"/>
              </a:rPr>
              <a:t>pow</a:t>
            </a:r>
            <a:r>
              <a:rPr lang="es-ES" sz="2000" b="1" dirty="0">
                <a:solidFill>
                  <a:srgbClr val="FF0000"/>
                </a:solidFill>
                <a:latin typeface="Courier New" pitchFamily="49" charset="0"/>
                <a:cs typeface="Courier New" pitchFamily="49" charset="0"/>
              </a:rPr>
              <a:t>=2) {</a:t>
            </a:r>
          </a:p>
          <a:p>
            <a:pPr marL="0" indent="0">
              <a:buNone/>
            </a:pPr>
            <a:r>
              <a:rPr lang="es-ES" sz="2000" b="1" dirty="0">
                <a:solidFill>
                  <a:srgbClr val="FF0000"/>
                </a:solidFill>
                <a:latin typeface="Courier New" pitchFamily="49" charset="0"/>
                <a:cs typeface="Courier New" pitchFamily="49" charset="0"/>
              </a:rPr>
              <a:t>  y = </a:t>
            </a:r>
            <a:r>
              <a:rPr lang="es-ES" sz="2000" b="1" dirty="0" err="1">
                <a:solidFill>
                  <a:srgbClr val="FF0000"/>
                </a:solidFill>
                <a:latin typeface="Courier New" pitchFamily="49" charset="0"/>
                <a:cs typeface="Courier New" pitchFamily="49" charset="0"/>
              </a:rPr>
              <a:t>x^pow</a:t>
            </a:r>
            <a:endParaRPr lang="es-ES" sz="2000" b="1" dirty="0">
              <a:solidFill>
                <a:srgbClr val="FF0000"/>
              </a:solidFill>
              <a:latin typeface="Courier New" pitchFamily="49" charset="0"/>
              <a:cs typeface="Courier New" pitchFamily="49" charset="0"/>
            </a:endParaRPr>
          </a:p>
          <a:p>
            <a:pPr marL="0" indent="0">
              <a:buNone/>
            </a:pPr>
            <a:r>
              <a:rPr lang="es-ES" sz="2000" b="1" dirty="0">
                <a:solidFill>
                  <a:srgbClr val="FF0000"/>
                </a:solidFill>
                <a:latin typeface="Courier New" pitchFamily="49" charset="0"/>
                <a:cs typeface="Courier New" pitchFamily="49" charset="0"/>
              </a:rPr>
              <a:t>  </a:t>
            </a:r>
            <a:r>
              <a:rPr lang="es-ES" sz="2000" b="1" dirty="0" err="1">
                <a:solidFill>
                  <a:srgbClr val="FF0000"/>
                </a:solidFill>
                <a:latin typeface="Courier New" pitchFamily="49" charset="0"/>
                <a:cs typeface="Courier New" pitchFamily="49" charset="0"/>
              </a:rPr>
              <a:t>return</a:t>
            </a:r>
            <a:r>
              <a:rPr lang="es-ES" sz="2000" b="1" dirty="0">
                <a:solidFill>
                  <a:srgbClr val="FF0000"/>
                </a:solidFill>
                <a:latin typeface="Courier New" pitchFamily="49" charset="0"/>
                <a:cs typeface="Courier New" pitchFamily="49" charset="0"/>
              </a:rPr>
              <a:t>(y)</a:t>
            </a:r>
          </a:p>
          <a:p>
            <a:pPr marL="0" indent="0">
              <a:buNone/>
            </a:pPr>
            <a:r>
              <a:rPr lang="es-ES" sz="2000" b="1" dirty="0">
                <a:solidFill>
                  <a:srgbClr val="FF0000"/>
                </a:solidFill>
                <a:latin typeface="Courier New" pitchFamily="49" charset="0"/>
                <a:cs typeface="Courier New" pitchFamily="49" charset="0"/>
              </a:rPr>
              <a:t>}</a:t>
            </a:r>
          </a:p>
          <a:p>
            <a:pPr marL="0" indent="0">
              <a:buNone/>
            </a:pPr>
            <a:endParaRPr lang="en-GB" sz="1000" b="1" dirty="0" smtClean="0">
              <a:solidFill>
                <a:schemeClr val="tx2"/>
              </a:solidFill>
              <a:latin typeface="Courier New" pitchFamily="49" charset="0"/>
              <a:cs typeface="Courier New" pitchFamily="49" charset="0"/>
            </a:endParaRPr>
          </a:p>
          <a:p>
            <a:pPr marL="0" indent="0">
              <a:buNone/>
            </a:pPr>
            <a:r>
              <a:rPr lang="pt-BR" sz="2000" b="1" dirty="0">
                <a:solidFill>
                  <a:srgbClr val="FF0000"/>
                </a:solidFill>
                <a:latin typeface="Courier New" pitchFamily="49" charset="0"/>
                <a:cs typeface="Courier New" pitchFamily="49" charset="0"/>
              </a:rPr>
              <a:t>CalcPower(7,3)</a:t>
            </a:r>
          </a:p>
          <a:p>
            <a:pPr marL="0" indent="0">
              <a:buNone/>
            </a:pPr>
            <a:r>
              <a:rPr lang="en-GB" sz="2000" b="1" dirty="0">
                <a:solidFill>
                  <a:schemeClr val="tx2"/>
                </a:solidFill>
                <a:latin typeface="Courier New" pitchFamily="49" charset="0"/>
                <a:cs typeface="Courier New" pitchFamily="49" charset="0"/>
              </a:rPr>
              <a:t>[1] 343</a:t>
            </a:r>
          </a:p>
          <a:p>
            <a:pPr marL="0" indent="0">
              <a:buNone/>
            </a:pPr>
            <a:endParaRPr lang="en-GB" sz="2000" b="1" dirty="0">
              <a:solidFill>
                <a:schemeClr val="tx2"/>
              </a:solidFill>
              <a:latin typeface="Courier New" pitchFamily="49" charset="0"/>
              <a:cs typeface="Courier New" pitchFamily="49" charset="0"/>
            </a:endParaRPr>
          </a:p>
          <a:p>
            <a:pPr marL="0" indent="0">
              <a:buNone/>
            </a:pPr>
            <a:r>
              <a:rPr lang="pt-BR" sz="2000" b="1" dirty="0">
                <a:solidFill>
                  <a:srgbClr val="FF0000"/>
                </a:solidFill>
                <a:latin typeface="Courier New" pitchFamily="49" charset="0"/>
                <a:cs typeface="Courier New" pitchFamily="49" charset="0"/>
              </a:rPr>
              <a:t>CalcPower(7)</a:t>
            </a:r>
          </a:p>
          <a:p>
            <a:pPr marL="0" indent="0">
              <a:buNone/>
            </a:pPr>
            <a:r>
              <a:rPr lang="en-GB" sz="2000" b="1" dirty="0">
                <a:solidFill>
                  <a:schemeClr val="tx2"/>
                </a:solidFill>
                <a:latin typeface="Courier New" pitchFamily="49" charset="0"/>
                <a:cs typeface="Courier New" pitchFamily="49" charset="0"/>
              </a:rPr>
              <a:t>[1] 49</a:t>
            </a:r>
          </a:p>
          <a:p>
            <a:pPr marL="0" indent="0">
              <a:buNone/>
            </a:pPr>
            <a:endParaRPr lang="pt-BR" sz="2600" b="1" dirty="0" smtClean="0">
              <a:solidFill>
                <a:srgbClr val="FF0000"/>
              </a:solidFill>
              <a:latin typeface="Courier New" pitchFamily="49" charset="0"/>
              <a:cs typeface="Courier New" pitchFamily="49" charset="0"/>
            </a:endParaRPr>
          </a:p>
        </p:txBody>
      </p:sp>
    </p:spTree>
    <p:extLst>
      <p:ext uri="{BB962C8B-B14F-4D97-AF65-F5344CB8AC3E}">
        <p14:creationId xmlns:p14="http://schemas.microsoft.com/office/powerpoint/2010/main" val="320979303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smtClean="0"/>
              <a:t>Writing your own functions</a:t>
            </a:r>
            <a:endParaRPr lang="en-GB" sz="4000" b="1" dirty="0"/>
          </a:p>
        </p:txBody>
      </p:sp>
      <p:sp>
        <p:nvSpPr>
          <p:cNvPr id="3" name="Content Placeholder 2"/>
          <p:cNvSpPr>
            <a:spLocks noGrp="1"/>
          </p:cNvSpPr>
          <p:nvPr>
            <p:ph idx="1"/>
          </p:nvPr>
        </p:nvSpPr>
        <p:spPr/>
        <p:txBody>
          <a:bodyPr>
            <a:normAutofit/>
          </a:bodyPr>
          <a:lstStyle/>
          <a:p>
            <a:r>
              <a:rPr lang="en-GB" dirty="0"/>
              <a:t>R matches arguments "intelligently":</a:t>
            </a:r>
          </a:p>
          <a:p>
            <a:pPr marL="0" indent="0">
              <a:buNone/>
            </a:pPr>
            <a:endParaRPr lang="es-ES" sz="1000" b="1" dirty="0" smtClean="0">
              <a:solidFill>
                <a:srgbClr val="FF0000"/>
              </a:solidFill>
              <a:latin typeface="Courier New" pitchFamily="49" charset="0"/>
              <a:cs typeface="Courier New" pitchFamily="49" charset="0"/>
            </a:endParaRPr>
          </a:p>
          <a:p>
            <a:pPr marL="0" indent="0">
              <a:buNone/>
            </a:pPr>
            <a:r>
              <a:rPr lang="es-ES" sz="2000" b="1" dirty="0" err="1">
                <a:solidFill>
                  <a:srgbClr val="00B050"/>
                </a:solidFill>
                <a:latin typeface="Courier New" pitchFamily="49" charset="0"/>
                <a:cs typeface="Courier New" pitchFamily="49" charset="0"/>
              </a:rPr>
              <a:t>CalcPower</a:t>
            </a:r>
            <a:r>
              <a:rPr lang="es-ES" sz="2000" b="1" dirty="0">
                <a:solidFill>
                  <a:srgbClr val="00B050"/>
                </a:solidFill>
                <a:latin typeface="Courier New" pitchFamily="49" charset="0"/>
                <a:cs typeface="Courier New" pitchFamily="49" charset="0"/>
              </a:rPr>
              <a:t> = </a:t>
            </a:r>
            <a:r>
              <a:rPr lang="es-ES" sz="2000" b="1" dirty="0" err="1">
                <a:solidFill>
                  <a:srgbClr val="00B050"/>
                </a:solidFill>
                <a:latin typeface="Courier New" pitchFamily="49" charset="0"/>
                <a:cs typeface="Courier New" pitchFamily="49" charset="0"/>
              </a:rPr>
              <a:t>function</a:t>
            </a:r>
            <a:r>
              <a:rPr lang="es-ES" sz="2000" b="1" dirty="0">
                <a:solidFill>
                  <a:srgbClr val="00B050"/>
                </a:solidFill>
                <a:latin typeface="Courier New" pitchFamily="49" charset="0"/>
                <a:cs typeface="Courier New" pitchFamily="49" charset="0"/>
              </a:rPr>
              <a:t>(x, </a:t>
            </a:r>
            <a:r>
              <a:rPr lang="es-ES" sz="2000" b="1" dirty="0" err="1">
                <a:solidFill>
                  <a:srgbClr val="00B050"/>
                </a:solidFill>
                <a:latin typeface="Courier New" pitchFamily="49" charset="0"/>
                <a:cs typeface="Courier New" pitchFamily="49" charset="0"/>
              </a:rPr>
              <a:t>pow</a:t>
            </a:r>
            <a:r>
              <a:rPr lang="es-ES" sz="2000" b="1" dirty="0">
                <a:solidFill>
                  <a:srgbClr val="00B050"/>
                </a:solidFill>
                <a:latin typeface="Courier New" pitchFamily="49" charset="0"/>
                <a:cs typeface="Courier New" pitchFamily="49" charset="0"/>
              </a:rPr>
              <a:t>=2) {</a:t>
            </a:r>
          </a:p>
          <a:p>
            <a:pPr marL="0" indent="0">
              <a:buNone/>
            </a:pPr>
            <a:r>
              <a:rPr lang="es-ES" sz="2000" b="1" dirty="0">
                <a:solidFill>
                  <a:srgbClr val="00B050"/>
                </a:solidFill>
                <a:latin typeface="Courier New" pitchFamily="49" charset="0"/>
                <a:cs typeface="Courier New" pitchFamily="49" charset="0"/>
              </a:rPr>
              <a:t>  y = </a:t>
            </a:r>
            <a:r>
              <a:rPr lang="es-ES" sz="2000" b="1" dirty="0" err="1">
                <a:solidFill>
                  <a:srgbClr val="00B050"/>
                </a:solidFill>
                <a:latin typeface="Courier New" pitchFamily="49" charset="0"/>
                <a:cs typeface="Courier New" pitchFamily="49" charset="0"/>
              </a:rPr>
              <a:t>x^pow</a:t>
            </a:r>
            <a:endParaRPr lang="es-ES" sz="2000" b="1" dirty="0">
              <a:solidFill>
                <a:srgbClr val="00B050"/>
              </a:solidFill>
              <a:latin typeface="Courier New" pitchFamily="49" charset="0"/>
              <a:cs typeface="Courier New" pitchFamily="49" charset="0"/>
            </a:endParaRPr>
          </a:p>
          <a:p>
            <a:pPr marL="0" indent="0">
              <a:buNone/>
            </a:pPr>
            <a:r>
              <a:rPr lang="es-ES" sz="2000" b="1" dirty="0">
                <a:solidFill>
                  <a:srgbClr val="00B050"/>
                </a:solidFill>
                <a:latin typeface="Courier New" pitchFamily="49" charset="0"/>
                <a:cs typeface="Courier New" pitchFamily="49" charset="0"/>
              </a:rPr>
              <a:t>  </a:t>
            </a:r>
            <a:r>
              <a:rPr lang="es-ES" sz="2000" b="1" dirty="0" err="1">
                <a:solidFill>
                  <a:srgbClr val="00B050"/>
                </a:solidFill>
                <a:latin typeface="Courier New" pitchFamily="49" charset="0"/>
                <a:cs typeface="Courier New" pitchFamily="49" charset="0"/>
              </a:rPr>
              <a:t>return</a:t>
            </a:r>
            <a:r>
              <a:rPr lang="es-ES" sz="2000" b="1" dirty="0">
                <a:solidFill>
                  <a:srgbClr val="00B050"/>
                </a:solidFill>
                <a:latin typeface="Courier New" pitchFamily="49" charset="0"/>
                <a:cs typeface="Courier New" pitchFamily="49" charset="0"/>
              </a:rPr>
              <a:t>(y)</a:t>
            </a:r>
          </a:p>
          <a:p>
            <a:pPr marL="0" indent="0">
              <a:buNone/>
            </a:pPr>
            <a:r>
              <a:rPr lang="es-ES" sz="2000" b="1" dirty="0">
                <a:solidFill>
                  <a:srgbClr val="00B050"/>
                </a:solidFill>
                <a:latin typeface="Courier New" pitchFamily="49" charset="0"/>
                <a:cs typeface="Courier New" pitchFamily="49" charset="0"/>
              </a:rPr>
              <a:t>}</a:t>
            </a:r>
          </a:p>
          <a:p>
            <a:pPr marL="0" indent="0">
              <a:buNone/>
            </a:pPr>
            <a:endParaRPr lang="en-GB" sz="1000" b="1" dirty="0" smtClean="0">
              <a:solidFill>
                <a:schemeClr val="tx2"/>
              </a:solidFill>
              <a:latin typeface="Courier New" pitchFamily="49" charset="0"/>
              <a:cs typeface="Courier New" pitchFamily="49" charset="0"/>
            </a:endParaRPr>
          </a:p>
          <a:p>
            <a:pPr marL="0" indent="0">
              <a:buNone/>
            </a:pPr>
            <a:r>
              <a:rPr lang="pt-BR" sz="2000" b="1" dirty="0">
                <a:solidFill>
                  <a:srgbClr val="FF0000"/>
                </a:solidFill>
                <a:latin typeface="Courier New" pitchFamily="49" charset="0"/>
                <a:cs typeface="Courier New" pitchFamily="49" charset="0"/>
              </a:rPr>
              <a:t>CalcPower(po=3, x=7)</a:t>
            </a:r>
          </a:p>
          <a:p>
            <a:pPr marL="0" indent="0">
              <a:buNone/>
            </a:pPr>
            <a:r>
              <a:rPr lang="en-GB" sz="2000" b="1" dirty="0">
                <a:solidFill>
                  <a:schemeClr val="tx2"/>
                </a:solidFill>
                <a:latin typeface="Courier New" pitchFamily="49" charset="0"/>
                <a:cs typeface="Courier New" pitchFamily="49" charset="0"/>
              </a:rPr>
              <a:t>[1] 343</a:t>
            </a:r>
          </a:p>
          <a:p>
            <a:pPr marL="0" indent="0">
              <a:buNone/>
            </a:pPr>
            <a:endParaRPr lang="en-GB" sz="2000" b="1" dirty="0">
              <a:solidFill>
                <a:schemeClr val="tx2"/>
              </a:solidFill>
              <a:latin typeface="Courier New" pitchFamily="49" charset="0"/>
              <a:cs typeface="Courier New" pitchFamily="49" charset="0"/>
            </a:endParaRPr>
          </a:p>
          <a:p>
            <a:pPr marL="0" indent="0">
              <a:buNone/>
            </a:pPr>
            <a:r>
              <a:rPr lang="pt-BR" sz="2000" b="1" dirty="0">
                <a:solidFill>
                  <a:srgbClr val="FF0000"/>
                </a:solidFill>
                <a:latin typeface="Courier New" pitchFamily="49" charset="0"/>
                <a:cs typeface="Courier New" pitchFamily="49" charset="0"/>
              </a:rPr>
              <a:t>CalcPower(p=3, 7)</a:t>
            </a:r>
          </a:p>
          <a:p>
            <a:pPr marL="0" indent="0">
              <a:buNone/>
            </a:pPr>
            <a:r>
              <a:rPr lang="en-GB" sz="2000" b="1" dirty="0">
                <a:solidFill>
                  <a:schemeClr val="tx2"/>
                </a:solidFill>
                <a:latin typeface="Courier New" pitchFamily="49" charset="0"/>
                <a:cs typeface="Courier New" pitchFamily="49" charset="0"/>
              </a:rPr>
              <a:t>[1] 343</a:t>
            </a:r>
          </a:p>
          <a:p>
            <a:pPr marL="0" indent="0">
              <a:buNone/>
            </a:pPr>
            <a:endParaRPr lang="pt-BR" sz="2600" b="1" dirty="0" smtClean="0">
              <a:solidFill>
                <a:srgbClr val="FF0000"/>
              </a:solidFill>
              <a:latin typeface="Courier New" pitchFamily="49" charset="0"/>
              <a:cs typeface="Courier New" pitchFamily="49" charset="0"/>
            </a:endParaRPr>
          </a:p>
        </p:txBody>
      </p:sp>
    </p:spTree>
    <p:extLst>
      <p:ext uri="{BB962C8B-B14F-4D97-AF65-F5344CB8AC3E}">
        <p14:creationId xmlns:p14="http://schemas.microsoft.com/office/powerpoint/2010/main" val="353357253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smtClean="0"/>
              <a:t>Writing your own functions</a:t>
            </a:r>
            <a:endParaRPr lang="en-GB" sz="4000" b="1" dirty="0"/>
          </a:p>
        </p:txBody>
      </p:sp>
      <p:sp>
        <p:nvSpPr>
          <p:cNvPr id="3" name="Content Placeholder 2"/>
          <p:cNvSpPr>
            <a:spLocks noGrp="1"/>
          </p:cNvSpPr>
          <p:nvPr>
            <p:ph idx="1"/>
          </p:nvPr>
        </p:nvSpPr>
        <p:spPr/>
        <p:txBody>
          <a:bodyPr>
            <a:normAutofit lnSpcReduction="10000"/>
          </a:bodyPr>
          <a:lstStyle/>
          <a:p>
            <a:r>
              <a:rPr lang="en-GB" dirty="0"/>
              <a:t>Variables defined inside a function are local to that function!</a:t>
            </a:r>
          </a:p>
          <a:p>
            <a:pPr marL="0" indent="0">
              <a:buNone/>
            </a:pPr>
            <a:endParaRPr lang="es-ES" sz="1000" b="1" dirty="0" smtClean="0">
              <a:solidFill>
                <a:srgbClr val="FF0000"/>
              </a:solidFill>
              <a:latin typeface="Courier New" pitchFamily="49" charset="0"/>
              <a:cs typeface="Courier New" pitchFamily="49" charset="0"/>
            </a:endParaRPr>
          </a:p>
          <a:p>
            <a:pPr marL="0" indent="0">
              <a:buNone/>
            </a:pPr>
            <a:r>
              <a:rPr lang="es-ES" sz="2000" b="1" dirty="0" err="1">
                <a:solidFill>
                  <a:srgbClr val="00B050"/>
                </a:solidFill>
                <a:latin typeface="Courier New" pitchFamily="49" charset="0"/>
                <a:cs typeface="Courier New" pitchFamily="49" charset="0"/>
              </a:rPr>
              <a:t>CalcPower</a:t>
            </a:r>
            <a:r>
              <a:rPr lang="es-ES" sz="2000" b="1" dirty="0">
                <a:solidFill>
                  <a:srgbClr val="00B050"/>
                </a:solidFill>
                <a:latin typeface="Courier New" pitchFamily="49" charset="0"/>
                <a:cs typeface="Courier New" pitchFamily="49" charset="0"/>
              </a:rPr>
              <a:t> = </a:t>
            </a:r>
            <a:r>
              <a:rPr lang="es-ES" sz="2000" b="1" dirty="0" err="1">
                <a:solidFill>
                  <a:srgbClr val="00B050"/>
                </a:solidFill>
                <a:latin typeface="Courier New" pitchFamily="49" charset="0"/>
                <a:cs typeface="Courier New" pitchFamily="49" charset="0"/>
              </a:rPr>
              <a:t>function</a:t>
            </a:r>
            <a:r>
              <a:rPr lang="es-ES" sz="2000" b="1" dirty="0">
                <a:solidFill>
                  <a:srgbClr val="00B050"/>
                </a:solidFill>
                <a:latin typeface="Courier New" pitchFamily="49" charset="0"/>
                <a:cs typeface="Courier New" pitchFamily="49" charset="0"/>
              </a:rPr>
              <a:t>(x, </a:t>
            </a:r>
            <a:r>
              <a:rPr lang="es-ES" sz="2000" b="1" dirty="0" err="1">
                <a:solidFill>
                  <a:srgbClr val="00B050"/>
                </a:solidFill>
                <a:latin typeface="Courier New" pitchFamily="49" charset="0"/>
                <a:cs typeface="Courier New" pitchFamily="49" charset="0"/>
              </a:rPr>
              <a:t>pow</a:t>
            </a:r>
            <a:r>
              <a:rPr lang="es-ES" sz="2000" b="1" dirty="0">
                <a:solidFill>
                  <a:srgbClr val="00B050"/>
                </a:solidFill>
                <a:latin typeface="Courier New" pitchFamily="49" charset="0"/>
                <a:cs typeface="Courier New" pitchFamily="49" charset="0"/>
              </a:rPr>
              <a:t>=2) {</a:t>
            </a:r>
          </a:p>
          <a:p>
            <a:pPr marL="0" indent="0">
              <a:buNone/>
            </a:pPr>
            <a:r>
              <a:rPr lang="es-ES" sz="2000" b="1" dirty="0">
                <a:solidFill>
                  <a:srgbClr val="00B050"/>
                </a:solidFill>
                <a:latin typeface="Courier New" pitchFamily="49" charset="0"/>
                <a:cs typeface="Courier New" pitchFamily="49" charset="0"/>
              </a:rPr>
              <a:t>  y = </a:t>
            </a:r>
            <a:r>
              <a:rPr lang="es-ES" sz="2000" b="1" dirty="0" err="1">
                <a:solidFill>
                  <a:srgbClr val="00B050"/>
                </a:solidFill>
                <a:latin typeface="Courier New" pitchFamily="49" charset="0"/>
                <a:cs typeface="Courier New" pitchFamily="49" charset="0"/>
              </a:rPr>
              <a:t>x^pow</a:t>
            </a:r>
            <a:endParaRPr lang="es-ES" sz="2000" b="1" dirty="0">
              <a:solidFill>
                <a:srgbClr val="00B050"/>
              </a:solidFill>
              <a:latin typeface="Courier New" pitchFamily="49" charset="0"/>
              <a:cs typeface="Courier New" pitchFamily="49" charset="0"/>
            </a:endParaRPr>
          </a:p>
          <a:p>
            <a:pPr marL="0" indent="0">
              <a:buNone/>
            </a:pPr>
            <a:r>
              <a:rPr lang="es-ES" sz="2000" b="1" dirty="0">
                <a:solidFill>
                  <a:srgbClr val="00B050"/>
                </a:solidFill>
                <a:latin typeface="Courier New" pitchFamily="49" charset="0"/>
                <a:cs typeface="Courier New" pitchFamily="49" charset="0"/>
              </a:rPr>
              <a:t>  </a:t>
            </a:r>
            <a:r>
              <a:rPr lang="es-ES" sz="2000" b="1" dirty="0" err="1">
                <a:solidFill>
                  <a:srgbClr val="00B050"/>
                </a:solidFill>
                <a:latin typeface="Courier New" pitchFamily="49" charset="0"/>
                <a:cs typeface="Courier New" pitchFamily="49" charset="0"/>
              </a:rPr>
              <a:t>return</a:t>
            </a:r>
            <a:r>
              <a:rPr lang="es-ES" sz="2000" b="1" dirty="0">
                <a:solidFill>
                  <a:srgbClr val="00B050"/>
                </a:solidFill>
                <a:latin typeface="Courier New" pitchFamily="49" charset="0"/>
                <a:cs typeface="Courier New" pitchFamily="49" charset="0"/>
              </a:rPr>
              <a:t>(y)</a:t>
            </a:r>
          </a:p>
          <a:p>
            <a:pPr marL="0" indent="0">
              <a:buNone/>
            </a:pPr>
            <a:r>
              <a:rPr lang="es-ES" sz="2000" b="1" dirty="0">
                <a:solidFill>
                  <a:srgbClr val="00B050"/>
                </a:solidFill>
                <a:latin typeface="Courier New" pitchFamily="49" charset="0"/>
                <a:cs typeface="Courier New" pitchFamily="49" charset="0"/>
              </a:rPr>
              <a:t>}</a:t>
            </a:r>
          </a:p>
          <a:p>
            <a:pPr marL="0" indent="0">
              <a:buNone/>
            </a:pPr>
            <a:endParaRPr lang="en-GB" sz="1000" b="1" dirty="0" smtClean="0">
              <a:solidFill>
                <a:schemeClr val="tx2"/>
              </a:solidFill>
              <a:latin typeface="Courier New" pitchFamily="49" charset="0"/>
              <a:cs typeface="Courier New" pitchFamily="49" charset="0"/>
            </a:endParaRPr>
          </a:p>
          <a:p>
            <a:pPr marL="0" indent="0">
              <a:buNone/>
            </a:pPr>
            <a:r>
              <a:rPr lang="pt-BR" sz="2000" b="1" dirty="0">
                <a:solidFill>
                  <a:srgbClr val="FF0000"/>
                </a:solidFill>
                <a:latin typeface="Courier New" pitchFamily="49" charset="0"/>
                <a:cs typeface="Courier New" pitchFamily="49" charset="0"/>
              </a:rPr>
              <a:t>y = 11</a:t>
            </a:r>
          </a:p>
          <a:p>
            <a:pPr marL="0" indent="0">
              <a:buNone/>
            </a:pPr>
            <a:r>
              <a:rPr lang="pt-BR" sz="2000" b="1" dirty="0">
                <a:solidFill>
                  <a:srgbClr val="FF0000"/>
                </a:solidFill>
                <a:latin typeface="Courier New" pitchFamily="49" charset="0"/>
                <a:cs typeface="Courier New" pitchFamily="49" charset="0"/>
              </a:rPr>
              <a:t>CalcPower(7,3)</a:t>
            </a:r>
          </a:p>
          <a:p>
            <a:pPr marL="0" indent="0">
              <a:buNone/>
            </a:pPr>
            <a:r>
              <a:rPr lang="en-GB" sz="2000" b="1" dirty="0">
                <a:solidFill>
                  <a:schemeClr val="tx2"/>
                </a:solidFill>
                <a:latin typeface="Courier New" pitchFamily="49" charset="0"/>
                <a:cs typeface="Courier New" pitchFamily="49" charset="0"/>
              </a:rPr>
              <a:t>[1] 343</a:t>
            </a:r>
          </a:p>
          <a:p>
            <a:pPr marL="0" indent="0">
              <a:buNone/>
            </a:pPr>
            <a:r>
              <a:rPr lang="pt-BR" sz="2000" b="1" dirty="0">
                <a:solidFill>
                  <a:srgbClr val="FF0000"/>
                </a:solidFill>
                <a:latin typeface="Courier New" pitchFamily="49" charset="0"/>
                <a:cs typeface="Courier New" pitchFamily="49" charset="0"/>
              </a:rPr>
              <a:t>y</a:t>
            </a:r>
          </a:p>
          <a:p>
            <a:pPr marL="0" indent="0">
              <a:buNone/>
            </a:pPr>
            <a:r>
              <a:rPr lang="en-GB" sz="2000" b="1" dirty="0">
                <a:solidFill>
                  <a:schemeClr val="tx2"/>
                </a:solidFill>
                <a:latin typeface="Courier New" pitchFamily="49" charset="0"/>
                <a:cs typeface="Courier New" pitchFamily="49" charset="0"/>
              </a:rPr>
              <a:t>[1] 11</a:t>
            </a:r>
          </a:p>
          <a:p>
            <a:pPr marL="0" indent="0">
              <a:buNone/>
            </a:pPr>
            <a:endParaRPr lang="pt-BR" sz="2600" b="1" dirty="0" smtClean="0">
              <a:solidFill>
                <a:srgbClr val="FF0000"/>
              </a:solidFill>
              <a:latin typeface="Courier New" pitchFamily="49" charset="0"/>
              <a:cs typeface="Courier New" pitchFamily="49" charset="0"/>
            </a:endParaRPr>
          </a:p>
        </p:txBody>
      </p:sp>
    </p:spTree>
    <p:extLst>
      <p:ext uri="{BB962C8B-B14F-4D97-AF65-F5344CB8AC3E}">
        <p14:creationId xmlns:p14="http://schemas.microsoft.com/office/powerpoint/2010/main" val="316882066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smtClean="0"/>
              <a:t>Writing your own functions</a:t>
            </a:r>
            <a:endParaRPr lang="en-GB" sz="4000" b="1" dirty="0"/>
          </a:p>
        </p:txBody>
      </p:sp>
      <p:sp>
        <p:nvSpPr>
          <p:cNvPr id="3" name="Content Placeholder 2"/>
          <p:cNvSpPr>
            <a:spLocks noGrp="1"/>
          </p:cNvSpPr>
          <p:nvPr>
            <p:ph idx="1"/>
          </p:nvPr>
        </p:nvSpPr>
        <p:spPr/>
        <p:txBody>
          <a:bodyPr>
            <a:normAutofit/>
          </a:bodyPr>
          <a:lstStyle/>
          <a:p>
            <a:r>
              <a:rPr lang="en-GB" dirty="0" smtClean="0"/>
              <a:t>Pass everything you need into the function – don't rely on variables “outside”, like this!</a:t>
            </a:r>
          </a:p>
          <a:p>
            <a:endParaRPr lang="es-ES" sz="1000" b="1" dirty="0" smtClean="0">
              <a:solidFill>
                <a:srgbClr val="FF0000"/>
              </a:solidFill>
              <a:latin typeface="Courier New" pitchFamily="49" charset="0"/>
              <a:cs typeface="Courier New" pitchFamily="49" charset="0"/>
            </a:endParaRPr>
          </a:p>
          <a:p>
            <a:pPr marL="0" indent="0">
              <a:buNone/>
            </a:pPr>
            <a:r>
              <a:rPr lang="es-ES" sz="2000" b="1" dirty="0" err="1">
                <a:solidFill>
                  <a:srgbClr val="FF0000"/>
                </a:solidFill>
                <a:latin typeface="Courier New" pitchFamily="49" charset="0"/>
                <a:cs typeface="Courier New" pitchFamily="49" charset="0"/>
              </a:rPr>
              <a:t>DodgyCalcPower</a:t>
            </a:r>
            <a:r>
              <a:rPr lang="es-ES" sz="2000" b="1" dirty="0">
                <a:solidFill>
                  <a:srgbClr val="FF0000"/>
                </a:solidFill>
                <a:latin typeface="Courier New" pitchFamily="49" charset="0"/>
                <a:cs typeface="Courier New" pitchFamily="49" charset="0"/>
              </a:rPr>
              <a:t> = </a:t>
            </a:r>
            <a:r>
              <a:rPr lang="es-ES" sz="2000" b="1" dirty="0" err="1">
                <a:solidFill>
                  <a:srgbClr val="FF0000"/>
                </a:solidFill>
                <a:latin typeface="Courier New" pitchFamily="49" charset="0"/>
                <a:cs typeface="Courier New" pitchFamily="49" charset="0"/>
              </a:rPr>
              <a:t>function</a:t>
            </a:r>
            <a:r>
              <a:rPr lang="es-ES" sz="2000" b="1" dirty="0">
                <a:solidFill>
                  <a:srgbClr val="FF0000"/>
                </a:solidFill>
                <a:latin typeface="Courier New" pitchFamily="49" charset="0"/>
                <a:cs typeface="Courier New" pitchFamily="49" charset="0"/>
              </a:rPr>
              <a:t>(x) {</a:t>
            </a:r>
          </a:p>
          <a:p>
            <a:pPr marL="0" indent="0">
              <a:buNone/>
            </a:pPr>
            <a:r>
              <a:rPr lang="es-ES" sz="2000" b="1" dirty="0">
                <a:solidFill>
                  <a:srgbClr val="FF0000"/>
                </a:solidFill>
                <a:latin typeface="Courier New" pitchFamily="49" charset="0"/>
                <a:cs typeface="Courier New" pitchFamily="49" charset="0"/>
              </a:rPr>
              <a:t>  y = </a:t>
            </a:r>
            <a:r>
              <a:rPr lang="es-ES" sz="2000" b="1" dirty="0" err="1">
                <a:solidFill>
                  <a:srgbClr val="FF0000"/>
                </a:solidFill>
                <a:latin typeface="Courier New" pitchFamily="49" charset="0"/>
                <a:cs typeface="Courier New" pitchFamily="49" charset="0"/>
              </a:rPr>
              <a:t>x^pow</a:t>
            </a:r>
            <a:endParaRPr lang="es-ES" sz="2000" b="1" dirty="0">
              <a:solidFill>
                <a:srgbClr val="FF0000"/>
              </a:solidFill>
              <a:latin typeface="Courier New" pitchFamily="49" charset="0"/>
              <a:cs typeface="Courier New" pitchFamily="49" charset="0"/>
            </a:endParaRPr>
          </a:p>
          <a:p>
            <a:pPr marL="0" indent="0">
              <a:buNone/>
            </a:pPr>
            <a:r>
              <a:rPr lang="es-ES" sz="2000" b="1" dirty="0">
                <a:solidFill>
                  <a:srgbClr val="FF0000"/>
                </a:solidFill>
                <a:latin typeface="Courier New" pitchFamily="49" charset="0"/>
                <a:cs typeface="Courier New" pitchFamily="49" charset="0"/>
              </a:rPr>
              <a:t>  </a:t>
            </a:r>
            <a:r>
              <a:rPr lang="es-ES" sz="2000" b="1" dirty="0" err="1">
                <a:solidFill>
                  <a:srgbClr val="FF0000"/>
                </a:solidFill>
                <a:latin typeface="Courier New" pitchFamily="49" charset="0"/>
                <a:cs typeface="Courier New" pitchFamily="49" charset="0"/>
              </a:rPr>
              <a:t>return</a:t>
            </a:r>
            <a:r>
              <a:rPr lang="es-ES" sz="2000" b="1" dirty="0">
                <a:solidFill>
                  <a:srgbClr val="FF0000"/>
                </a:solidFill>
                <a:latin typeface="Courier New" pitchFamily="49" charset="0"/>
                <a:cs typeface="Courier New" pitchFamily="49" charset="0"/>
              </a:rPr>
              <a:t>(y)</a:t>
            </a:r>
          </a:p>
          <a:p>
            <a:pPr marL="0" indent="0">
              <a:buNone/>
            </a:pPr>
            <a:r>
              <a:rPr lang="es-ES" sz="2000" b="1" dirty="0">
                <a:solidFill>
                  <a:srgbClr val="FF0000"/>
                </a:solidFill>
                <a:latin typeface="Courier New" pitchFamily="49" charset="0"/>
                <a:cs typeface="Courier New" pitchFamily="49" charset="0"/>
              </a:rPr>
              <a:t>}</a:t>
            </a:r>
          </a:p>
          <a:p>
            <a:pPr marL="0" indent="0">
              <a:buNone/>
            </a:pPr>
            <a:endParaRPr lang="pt-BR" sz="1000" b="1" dirty="0">
              <a:solidFill>
                <a:srgbClr val="FF0000"/>
              </a:solidFill>
              <a:latin typeface="Courier New" pitchFamily="49" charset="0"/>
              <a:cs typeface="Courier New" pitchFamily="49" charset="0"/>
            </a:endParaRPr>
          </a:p>
          <a:p>
            <a:pPr marL="0" indent="0">
              <a:buNone/>
            </a:pPr>
            <a:r>
              <a:rPr lang="pt-BR" sz="2000" b="1" dirty="0">
                <a:solidFill>
                  <a:srgbClr val="FF0000"/>
                </a:solidFill>
                <a:latin typeface="Courier New" pitchFamily="49" charset="0"/>
                <a:cs typeface="Courier New" pitchFamily="49" charset="0"/>
              </a:rPr>
              <a:t>pow = 3</a:t>
            </a:r>
          </a:p>
          <a:p>
            <a:pPr marL="0" indent="0">
              <a:buNone/>
            </a:pPr>
            <a:r>
              <a:rPr lang="pt-BR" sz="2000" b="1" dirty="0">
                <a:solidFill>
                  <a:srgbClr val="FF0000"/>
                </a:solidFill>
                <a:latin typeface="Courier New" pitchFamily="49" charset="0"/>
                <a:cs typeface="Courier New" pitchFamily="49" charset="0"/>
              </a:rPr>
              <a:t>DodgyCalcPower(7</a:t>
            </a:r>
            <a:r>
              <a:rPr lang="pt-BR" sz="2000" b="1" dirty="0" smtClean="0">
                <a:solidFill>
                  <a:srgbClr val="FF0000"/>
                </a:solidFill>
                <a:latin typeface="Courier New" pitchFamily="49" charset="0"/>
                <a:cs typeface="Courier New" pitchFamily="49" charset="0"/>
              </a:rPr>
              <a:t>)</a:t>
            </a:r>
          </a:p>
          <a:p>
            <a:pPr marL="0" indent="0">
              <a:buNone/>
            </a:pPr>
            <a:r>
              <a:rPr lang="pt-BR" sz="2000" b="1" dirty="0">
                <a:solidFill>
                  <a:srgbClr val="0070C0"/>
                </a:solidFill>
                <a:latin typeface="Courier New" pitchFamily="49" charset="0"/>
                <a:cs typeface="Courier New" pitchFamily="49" charset="0"/>
              </a:rPr>
              <a:t>[1] 343</a:t>
            </a:r>
          </a:p>
          <a:p>
            <a:pPr marL="0" indent="0">
              <a:buNone/>
            </a:pPr>
            <a:endParaRPr lang="pt-BR" sz="2600" b="1" dirty="0" smtClean="0">
              <a:solidFill>
                <a:srgbClr val="FF0000"/>
              </a:solidFill>
              <a:latin typeface="Courier New" pitchFamily="49" charset="0"/>
              <a:cs typeface="Courier New" pitchFamily="49" charset="0"/>
            </a:endParaRPr>
          </a:p>
        </p:txBody>
      </p:sp>
    </p:spTree>
    <p:extLst>
      <p:ext uri="{BB962C8B-B14F-4D97-AF65-F5344CB8AC3E}">
        <p14:creationId xmlns:p14="http://schemas.microsoft.com/office/powerpoint/2010/main" val="239996357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smtClean="0"/>
              <a:t>Writing your own functions</a:t>
            </a:r>
            <a:endParaRPr lang="en-GB" sz="4000" b="1" dirty="0"/>
          </a:p>
        </p:txBody>
      </p:sp>
      <p:sp>
        <p:nvSpPr>
          <p:cNvPr id="3" name="Content Placeholder 2"/>
          <p:cNvSpPr>
            <a:spLocks noGrp="1"/>
          </p:cNvSpPr>
          <p:nvPr>
            <p:ph idx="1"/>
          </p:nvPr>
        </p:nvSpPr>
        <p:spPr/>
        <p:txBody>
          <a:bodyPr>
            <a:normAutofit fontScale="92500" lnSpcReduction="10000"/>
          </a:bodyPr>
          <a:lstStyle/>
          <a:p>
            <a:r>
              <a:rPr lang="en-GB" dirty="0" smtClean="0"/>
              <a:t>Finally, a list can be used to return more than one quantity from a function:</a:t>
            </a:r>
            <a:endParaRPr lang="es-ES" sz="1000" b="1" dirty="0" smtClean="0">
              <a:solidFill>
                <a:srgbClr val="FF0000"/>
              </a:solidFill>
              <a:latin typeface="Courier New" pitchFamily="49" charset="0"/>
              <a:cs typeface="Courier New" pitchFamily="49" charset="0"/>
            </a:endParaRPr>
          </a:p>
          <a:p>
            <a:pPr marL="457200" lvl="1" indent="0">
              <a:buNone/>
            </a:pPr>
            <a:endParaRPr lang="en-GB" sz="2000" b="1" dirty="0" smtClean="0">
              <a:solidFill>
                <a:srgbClr val="FF0000"/>
              </a:solidFill>
              <a:latin typeface="Courier New" panose="02070309020205020404" pitchFamily="49" charset="0"/>
              <a:cs typeface="Courier New" panose="02070309020205020404" pitchFamily="49" charset="0"/>
            </a:endParaRPr>
          </a:p>
          <a:p>
            <a:pPr marL="457200" lvl="1" indent="0">
              <a:buNone/>
            </a:pPr>
            <a:r>
              <a:rPr lang="en-GB" sz="2200" b="1" dirty="0" err="1" smtClean="0">
                <a:solidFill>
                  <a:srgbClr val="FF0000"/>
                </a:solidFill>
                <a:latin typeface="Courier New" panose="02070309020205020404" pitchFamily="49" charset="0"/>
                <a:cs typeface="Courier New" panose="02070309020205020404" pitchFamily="49" charset="0"/>
              </a:rPr>
              <a:t>SumAndProduct</a:t>
            </a:r>
            <a:r>
              <a:rPr lang="en-GB" sz="2200" b="1" dirty="0">
                <a:solidFill>
                  <a:srgbClr val="FF0000"/>
                </a:solidFill>
                <a:latin typeface="Courier New" panose="02070309020205020404" pitchFamily="49" charset="0"/>
                <a:cs typeface="Courier New" panose="02070309020205020404" pitchFamily="49" charset="0"/>
              </a:rPr>
              <a:t> </a:t>
            </a:r>
            <a:r>
              <a:rPr lang="en-GB" sz="2200" b="1" dirty="0" smtClean="0">
                <a:solidFill>
                  <a:srgbClr val="FF0000"/>
                </a:solidFill>
                <a:latin typeface="Courier New" panose="02070309020205020404" pitchFamily="49" charset="0"/>
                <a:cs typeface="Courier New" panose="02070309020205020404" pitchFamily="49" charset="0"/>
              </a:rPr>
              <a:t>= function(x, y) {</a:t>
            </a:r>
          </a:p>
          <a:p>
            <a:pPr marL="457200" lvl="1" indent="0">
              <a:buNone/>
            </a:pPr>
            <a:r>
              <a:rPr lang="en-GB" sz="2200" b="1" dirty="0" smtClean="0">
                <a:solidFill>
                  <a:srgbClr val="FF0000"/>
                </a:solidFill>
                <a:latin typeface="Courier New" panose="02070309020205020404" pitchFamily="49" charset="0"/>
                <a:cs typeface="Courier New" panose="02070309020205020404" pitchFamily="49" charset="0"/>
              </a:rPr>
              <a:t>  return(list(</a:t>
            </a:r>
            <a:r>
              <a:rPr lang="en-GB" sz="2200" b="1" dirty="0" err="1" smtClean="0">
                <a:solidFill>
                  <a:srgbClr val="FF0000"/>
                </a:solidFill>
                <a:latin typeface="Courier New" panose="02070309020205020404" pitchFamily="49" charset="0"/>
                <a:cs typeface="Courier New" panose="02070309020205020404" pitchFamily="49" charset="0"/>
              </a:rPr>
              <a:t>ss</a:t>
            </a:r>
            <a:r>
              <a:rPr lang="en-GB" sz="2200" b="1" dirty="0" smtClean="0">
                <a:solidFill>
                  <a:srgbClr val="FF0000"/>
                </a:solidFill>
                <a:latin typeface="Courier New" panose="02070309020205020404" pitchFamily="49" charset="0"/>
                <a:cs typeface="Courier New" panose="02070309020205020404" pitchFamily="49" charset="0"/>
              </a:rPr>
              <a:t> = </a:t>
            </a:r>
            <a:r>
              <a:rPr lang="en-GB" sz="2200" b="1" dirty="0" err="1" smtClean="0">
                <a:solidFill>
                  <a:srgbClr val="FF0000"/>
                </a:solidFill>
                <a:latin typeface="Courier New" panose="02070309020205020404" pitchFamily="49" charset="0"/>
                <a:cs typeface="Courier New" panose="02070309020205020404" pitchFamily="49" charset="0"/>
              </a:rPr>
              <a:t>x+y</a:t>
            </a:r>
            <a:r>
              <a:rPr lang="en-GB" sz="2200" b="1" dirty="0" smtClean="0">
                <a:solidFill>
                  <a:srgbClr val="FF0000"/>
                </a:solidFill>
                <a:latin typeface="Courier New" panose="02070309020205020404" pitchFamily="49" charset="0"/>
                <a:cs typeface="Courier New" panose="02070309020205020404" pitchFamily="49" charset="0"/>
              </a:rPr>
              <a:t>, pp = x*y))</a:t>
            </a:r>
            <a:endParaRPr lang="en-GB" sz="2200" b="1" dirty="0">
              <a:solidFill>
                <a:srgbClr val="FF0000"/>
              </a:solidFill>
              <a:latin typeface="Courier New" panose="02070309020205020404" pitchFamily="49" charset="0"/>
              <a:cs typeface="Courier New" panose="02070309020205020404" pitchFamily="49" charset="0"/>
            </a:endParaRPr>
          </a:p>
          <a:p>
            <a:pPr marL="457200" lvl="1" indent="0">
              <a:buNone/>
            </a:pPr>
            <a:r>
              <a:rPr lang="en-GB" sz="2200" b="1" dirty="0" smtClean="0">
                <a:solidFill>
                  <a:srgbClr val="FF0000"/>
                </a:solidFill>
                <a:latin typeface="Courier New" panose="02070309020205020404" pitchFamily="49" charset="0"/>
                <a:cs typeface="Courier New" panose="02070309020205020404" pitchFamily="49" charset="0"/>
              </a:rPr>
              <a:t>}</a:t>
            </a:r>
            <a:endParaRPr lang="en-GB" sz="2200" b="1" dirty="0">
              <a:solidFill>
                <a:srgbClr val="FF0000"/>
              </a:solidFill>
              <a:latin typeface="Courier New" panose="02070309020205020404" pitchFamily="49" charset="0"/>
              <a:cs typeface="Courier New" panose="02070309020205020404" pitchFamily="49" charset="0"/>
            </a:endParaRPr>
          </a:p>
          <a:p>
            <a:pPr marL="457200" lvl="1" indent="0">
              <a:buNone/>
            </a:pPr>
            <a:endParaRPr lang="en-GB" sz="1200" b="1" dirty="0" smtClean="0">
              <a:solidFill>
                <a:srgbClr val="FF0000"/>
              </a:solidFill>
              <a:latin typeface="Courier New" panose="02070309020205020404" pitchFamily="49" charset="0"/>
              <a:cs typeface="Courier New" panose="02070309020205020404" pitchFamily="49" charset="0"/>
            </a:endParaRPr>
          </a:p>
          <a:p>
            <a:pPr marL="457200" lvl="1" indent="0">
              <a:buNone/>
            </a:pPr>
            <a:r>
              <a:rPr lang="en-GB" sz="2200" b="1" dirty="0" err="1" smtClean="0">
                <a:solidFill>
                  <a:srgbClr val="FF0000"/>
                </a:solidFill>
                <a:latin typeface="Courier New" panose="02070309020205020404" pitchFamily="49" charset="0"/>
                <a:cs typeface="Courier New" panose="02070309020205020404" pitchFamily="49" charset="0"/>
              </a:rPr>
              <a:t>SumAndProduct</a:t>
            </a:r>
            <a:r>
              <a:rPr lang="en-GB" sz="2200" b="1" dirty="0" smtClean="0">
                <a:solidFill>
                  <a:srgbClr val="FF0000"/>
                </a:solidFill>
                <a:latin typeface="Courier New" panose="02070309020205020404" pitchFamily="49" charset="0"/>
                <a:cs typeface="Courier New" panose="02070309020205020404" pitchFamily="49" charset="0"/>
              </a:rPr>
              <a:t>(1:4, 7:10)</a:t>
            </a:r>
          </a:p>
          <a:p>
            <a:pPr marL="0" indent="0">
              <a:buNone/>
            </a:pPr>
            <a:r>
              <a:rPr lang="en-GB" sz="2200" b="1" dirty="0" smtClean="0">
                <a:solidFill>
                  <a:srgbClr val="0070C0"/>
                </a:solidFill>
                <a:latin typeface="Courier New" panose="02070309020205020404" pitchFamily="49" charset="0"/>
                <a:cs typeface="Courier New" panose="02070309020205020404" pitchFamily="49" charset="0"/>
              </a:rPr>
              <a:t>   $</a:t>
            </a:r>
            <a:r>
              <a:rPr lang="en-GB" sz="2200" b="1" dirty="0" err="1">
                <a:solidFill>
                  <a:srgbClr val="0070C0"/>
                </a:solidFill>
                <a:latin typeface="Courier New" pitchFamily="49" charset="0"/>
                <a:cs typeface="Courier New" pitchFamily="49" charset="0"/>
              </a:rPr>
              <a:t>ss</a:t>
            </a:r>
            <a:endParaRPr lang="en-GB" sz="2200" b="1" dirty="0">
              <a:solidFill>
                <a:srgbClr val="0070C0"/>
              </a:solidFill>
              <a:latin typeface="Courier New" pitchFamily="49" charset="0"/>
              <a:cs typeface="Courier New" pitchFamily="49" charset="0"/>
            </a:endParaRPr>
          </a:p>
          <a:p>
            <a:pPr marL="0" indent="0">
              <a:buNone/>
            </a:pPr>
            <a:r>
              <a:rPr lang="en-GB" sz="2200" b="1" dirty="0" smtClean="0">
                <a:solidFill>
                  <a:srgbClr val="0070C0"/>
                </a:solidFill>
                <a:latin typeface="Courier New" pitchFamily="49" charset="0"/>
                <a:cs typeface="Courier New" pitchFamily="49" charset="0"/>
              </a:rPr>
              <a:t>   [</a:t>
            </a:r>
            <a:r>
              <a:rPr lang="en-GB" sz="2200" b="1" dirty="0">
                <a:solidFill>
                  <a:srgbClr val="0070C0"/>
                </a:solidFill>
                <a:latin typeface="Courier New" pitchFamily="49" charset="0"/>
                <a:cs typeface="Courier New" pitchFamily="49" charset="0"/>
              </a:rPr>
              <a:t>1]  8 10 12 14</a:t>
            </a:r>
          </a:p>
          <a:p>
            <a:pPr marL="0" indent="0">
              <a:buNone/>
            </a:pPr>
            <a:endParaRPr lang="en-GB" sz="2200" b="1" dirty="0" smtClean="0">
              <a:solidFill>
                <a:srgbClr val="0070C0"/>
              </a:solidFill>
              <a:latin typeface="Courier New" pitchFamily="49" charset="0"/>
              <a:cs typeface="Courier New" pitchFamily="49" charset="0"/>
            </a:endParaRPr>
          </a:p>
          <a:p>
            <a:pPr marL="0" indent="0">
              <a:buNone/>
            </a:pPr>
            <a:r>
              <a:rPr lang="en-GB" sz="2200" b="1" dirty="0">
                <a:solidFill>
                  <a:srgbClr val="0070C0"/>
                </a:solidFill>
                <a:latin typeface="Courier New" pitchFamily="49" charset="0"/>
                <a:cs typeface="Courier New" pitchFamily="49" charset="0"/>
              </a:rPr>
              <a:t> </a:t>
            </a:r>
            <a:r>
              <a:rPr lang="en-GB" sz="2200" b="1" dirty="0" smtClean="0">
                <a:solidFill>
                  <a:srgbClr val="0070C0"/>
                </a:solidFill>
                <a:latin typeface="Courier New" pitchFamily="49" charset="0"/>
                <a:cs typeface="Courier New" pitchFamily="49" charset="0"/>
              </a:rPr>
              <a:t>  $</a:t>
            </a:r>
            <a:r>
              <a:rPr lang="en-GB" sz="2200" b="1" dirty="0">
                <a:solidFill>
                  <a:srgbClr val="0070C0"/>
                </a:solidFill>
                <a:latin typeface="Courier New" pitchFamily="49" charset="0"/>
                <a:cs typeface="Courier New" pitchFamily="49" charset="0"/>
              </a:rPr>
              <a:t>pp</a:t>
            </a:r>
          </a:p>
          <a:p>
            <a:pPr marL="0" indent="0">
              <a:buNone/>
            </a:pPr>
            <a:r>
              <a:rPr lang="en-GB" sz="2200" b="1" dirty="0" smtClean="0">
                <a:solidFill>
                  <a:srgbClr val="0070C0"/>
                </a:solidFill>
                <a:latin typeface="Courier New" pitchFamily="49" charset="0"/>
                <a:cs typeface="Courier New" pitchFamily="49" charset="0"/>
              </a:rPr>
              <a:t>   [</a:t>
            </a:r>
            <a:r>
              <a:rPr lang="en-GB" sz="2200" b="1" dirty="0">
                <a:solidFill>
                  <a:srgbClr val="0070C0"/>
                </a:solidFill>
                <a:latin typeface="Courier New" pitchFamily="49" charset="0"/>
                <a:cs typeface="Courier New" pitchFamily="49" charset="0"/>
              </a:rPr>
              <a:t>1]  7 16 27 40</a:t>
            </a:r>
          </a:p>
          <a:p>
            <a:pPr marL="0" indent="0">
              <a:buNone/>
            </a:pPr>
            <a:endParaRPr lang="pt-BR" sz="2600" b="1" dirty="0" smtClean="0">
              <a:solidFill>
                <a:srgbClr val="FF0000"/>
              </a:solidFill>
              <a:latin typeface="Courier New" pitchFamily="49" charset="0"/>
              <a:cs typeface="Courier New" pitchFamily="49" charset="0"/>
            </a:endParaRPr>
          </a:p>
        </p:txBody>
      </p:sp>
    </p:spTree>
    <p:extLst>
      <p:ext uri="{BB962C8B-B14F-4D97-AF65-F5344CB8AC3E}">
        <p14:creationId xmlns:p14="http://schemas.microsoft.com/office/powerpoint/2010/main" val="151734706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smtClean="0"/>
              <a:t>Writing your own functions</a:t>
            </a:r>
            <a:endParaRPr lang="en-GB" sz="4000" b="1" dirty="0"/>
          </a:p>
        </p:txBody>
      </p:sp>
      <p:sp>
        <p:nvSpPr>
          <p:cNvPr id="3" name="Content Placeholder 2"/>
          <p:cNvSpPr>
            <a:spLocks noGrp="1"/>
          </p:cNvSpPr>
          <p:nvPr>
            <p:ph idx="1"/>
          </p:nvPr>
        </p:nvSpPr>
        <p:spPr/>
        <p:txBody>
          <a:bodyPr>
            <a:normAutofit fontScale="92500" lnSpcReduction="10000"/>
          </a:bodyPr>
          <a:lstStyle/>
          <a:p>
            <a:r>
              <a:rPr lang="en-GB" dirty="0" smtClean="0"/>
              <a:t>Finally, a list can be used to return more than one quantity from a function:</a:t>
            </a:r>
            <a:endParaRPr lang="es-ES" sz="1000" b="1" dirty="0" smtClean="0">
              <a:solidFill>
                <a:srgbClr val="FF0000"/>
              </a:solidFill>
              <a:latin typeface="Courier New" pitchFamily="49" charset="0"/>
              <a:cs typeface="Courier New" pitchFamily="49" charset="0"/>
            </a:endParaRPr>
          </a:p>
          <a:p>
            <a:pPr marL="457200" lvl="1" indent="0">
              <a:buNone/>
            </a:pPr>
            <a:endParaRPr lang="en-GB" sz="2000" b="1" dirty="0" smtClean="0">
              <a:solidFill>
                <a:srgbClr val="FF0000"/>
              </a:solidFill>
              <a:latin typeface="Courier New" panose="02070309020205020404" pitchFamily="49" charset="0"/>
              <a:cs typeface="Courier New" panose="02070309020205020404" pitchFamily="49" charset="0"/>
            </a:endParaRPr>
          </a:p>
          <a:p>
            <a:pPr marL="457200" lvl="1" indent="0">
              <a:buNone/>
            </a:pPr>
            <a:r>
              <a:rPr lang="en-GB" sz="2200" b="1" dirty="0" err="1" smtClean="0">
                <a:solidFill>
                  <a:srgbClr val="FF0000"/>
                </a:solidFill>
                <a:latin typeface="Courier New" panose="02070309020205020404" pitchFamily="49" charset="0"/>
                <a:cs typeface="Courier New" panose="02070309020205020404" pitchFamily="49" charset="0"/>
              </a:rPr>
              <a:t>SumAndProduct</a:t>
            </a:r>
            <a:r>
              <a:rPr lang="en-GB" sz="2200" b="1" dirty="0">
                <a:solidFill>
                  <a:srgbClr val="FF0000"/>
                </a:solidFill>
                <a:latin typeface="Courier New" panose="02070309020205020404" pitchFamily="49" charset="0"/>
                <a:cs typeface="Courier New" panose="02070309020205020404" pitchFamily="49" charset="0"/>
              </a:rPr>
              <a:t> </a:t>
            </a:r>
            <a:r>
              <a:rPr lang="en-GB" sz="2200" b="1" dirty="0" smtClean="0">
                <a:solidFill>
                  <a:srgbClr val="FF0000"/>
                </a:solidFill>
                <a:latin typeface="Courier New" panose="02070309020205020404" pitchFamily="49" charset="0"/>
                <a:cs typeface="Courier New" panose="02070309020205020404" pitchFamily="49" charset="0"/>
              </a:rPr>
              <a:t>= function(x, y) {</a:t>
            </a:r>
          </a:p>
          <a:p>
            <a:pPr marL="457200" lvl="1" indent="0">
              <a:buNone/>
            </a:pPr>
            <a:r>
              <a:rPr lang="en-GB" sz="2200" b="1" dirty="0" smtClean="0">
                <a:solidFill>
                  <a:srgbClr val="FF0000"/>
                </a:solidFill>
                <a:latin typeface="Courier New" panose="02070309020205020404" pitchFamily="49" charset="0"/>
                <a:cs typeface="Courier New" panose="02070309020205020404" pitchFamily="49" charset="0"/>
              </a:rPr>
              <a:t>  return(list(</a:t>
            </a:r>
            <a:r>
              <a:rPr lang="en-GB" sz="2200" b="1" dirty="0" err="1" smtClean="0">
                <a:solidFill>
                  <a:srgbClr val="FF0000"/>
                </a:solidFill>
                <a:latin typeface="Courier New" panose="02070309020205020404" pitchFamily="49" charset="0"/>
                <a:cs typeface="Courier New" panose="02070309020205020404" pitchFamily="49" charset="0"/>
              </a:rPr>
              <a:t>ss</a:t>
            </a:r>
            <a:r>
              <a:rPr lang="en-GB" sz="2200" b="1" dirty="0" smtClean="0">
                <a:solidFill>
                  <a:srgbClr val="FF0000"/>
                </a:solidFill>
                <a:latin typeface="Courier New" panose="02070309020205020404" pitchFamily="49" charset="0"/>
                <a:cs typeface="Courier New" panose="02070309020205020404" pitchFamily="49" charset="0"/>
              </a:rPr>
              <a:t> = </a:t>
            </a:r>
            <a:r>
              <a:rPr lang="en-GB" sz="2200" b="1" dirty="0" err="1" smtClean="0">
                <a:solidFill>
                  <a:srgbClr val="FF0000"/>
                </a:solidFill>
                <a:latin typeface="Courier New" panose="02070309020205020404" pitchFamily="49" charset="0"/>
                <a:cs typeface="Courier New" panose="02070309020205020404" pitchFamily="49" charset="0"/>
              </a:rPr>
              <a:t>x+y</a:t>
            </a:r>
            <a:r>
              <a:rPr lang="en-GB" sz="2200" b="1" dirty="0" smtClean="0">
                <a:solidFill>
                  <a:srgbClr val="FF0000"/>
                </a:solidFill>
                <a:latin typeface="Courier New" panose="02070309020205020404" pitchFamily="49" charset="0"/>
                <a:cs typeface="Courier New" panose="02070309020205020404" pitchFamily="49" charset="0"/>
              </a:rPr>
              <a:t>, pp = x*y))</a:t>
            </a:r>
            <a:endParaRPr lang="en-GB" sz="2200" b="1" dirty="0">
              <a:solidFill>
                <a:srgbClr val="FF0000"/>
              </a:solidFill>
              <a:latin typeface="Courier New" panose="02070309020205020404" pitchFamily="49" charset="0"/>
              <a:cs typeface="Courier New" panose="02070309020205020404" pitchFamily="49" charset="0"/>
            </a:endParaRPr>
          </a:p>
          <a:p>
            <a:pPr marL="457200" lvl="1" indent="0">
              <a:buNone/>
            </a:pPr>
            <a:r>
              <a:rPr lang="en-GB" sz="2200" b="1" dirty="0" smtClean="0">
                <a:solidFill>
                  <a:srgbClr val="FF0000"/>
                </a:solidFill>
                <a:latin typeface="Courier New" panose="02070309020205020404" pitchFamily="49" charset="0"/>
                <a:cs typeface="Courier New" panose="02070309020205020404" pitchFamily="49" charset="0"/>
              </a:rPr>
              <a:t>}</a:t>
            </a:r>
            <a:endParaRPr lang="en-GB" sz="2200" b="1" dirty="0">
              <a:solidFill>
                <a:srgbClr val="FF0000"/>
              </a:solidFill>
              <a:latin typeface="Courier New" panose="02070309020205020404" pitchFamily="49" charset="0"/>
              <a:cs typeface="Courier New" panose="02070309020205020404" pitchFamily="49" charset="0"/>
            </a:endParaRPr>
          </a:p>
          <a:p>
            <a:pPr marL="457200" lvl="1" indent="0">
              <a:buNone/>
            </a:pPr>
            <a:endParaRPr lang="en-GB" sz="1200" b="1" dirty="0" smtClean="0">
              <a:solidFill>
                <a:srgbClr val="FF0000"/>
              </a:solidFill>
              <a:latin typeface="Courier New" panose="02070309020205020404" pitchFamily="49" charset="0"/>
              <a:cs typeface="Courier New" panose="02070309020205020404" pitchFamily="49" charset="0"/>
            </a:endParaRPr>
          </a:p>
          <a:p>
            <a:pPr marL="457200" lvl="1" indent="0">
              <a:buNone/>
            </a:pPr>
            <a:r>
              <a:rPr lang="en-GB" sz="2200" b="1" dirty="0" err="1" smtClean="0">
                <a:solidFill>
                  <a:srgbClr val="FF0000"/>
                </a:solidFill>
                <a:latin typeface="Courier New" panose="02070309020205020404" pitchFamily="49" charset="0"/>
                <a:cs typeface="Courier New" panose="02070309020205020404" pitchFamily="49" charset="0"/>
              </a:rPr>
              <a:t>SumAndProduct</a:t>
            </a:r>
            <a:r>
              <a:rPr lang="en-GB" sz="2200" b="1" dirty="0" smtClean="0">
                <a:solidFill>
                  <a:srgbClr val="FF0000"/>
                </a:solidFill>
                <a:latin typeface="Courier New" panose="02070309020205020404" pitchFamily="49" charset="0"/>
                <a:cs typeface="Courier New" panose="02070309020205020404" pitchFamily="49" charset="0"/>
              </a:rPr>
              <a:t>(1:4, 7:10)</a:t>
            </a:r>
          </a:p>
          <a:p>
            <a:pPr marL="0" indent="0">
              <a:buNone/>
            </a:pPr>
            <a:r>
              <a:rPr lang="en-GB" sz="2200" b="1" dirty="0" smtClean="0">
                <a:solidFill>
                  <a:srgbClr val="0070C0"/>
                </a:solidFill>
                <a:latin typeface="Courier New" panose="02070309020205020404" pitchFamily="49" charset="0"/>
                <a:cs typeface="Courier New" panose="02070309020205020404" pitchFamily="49" charset="0"/>
              </a:rPr>
              <a:t>   $</a:t>
            </a:r>
            <a:r>
              <a:rPr lang="en-GB" sz="2200" b="1" dirty="0" err="1">
                <a:solidFill>
                  <a:srgbClr val="0070C0"/>
                </a:solidFill>
                <a:latin typeface="Courier New" pitchFamily="49" charset="0"/>
                <a:cs typeface="Courier New" pitchFamily="49" charset="0"/>
              </a:rPr>
              <a:t>ss</a:t>
            </a:r>
            <a:endParaRPr lang="en-GB" sz="2200" b="1" dirty="0">
              <a:solidFill>
                <a:srgbClr val="0070C0"/>
              </a:solidFill>
              <a:latin typeface="Courier New" pitchFamily="49" charset="0"/>
              <a:cs typeface="Courier New" pitchFamily="49" charset="0"/>
            </a:endParaRPr>
          </a:p>
          <a:p>
            <a:pPr marL="0" indent="0">
              <a:buNone/>
            </a:pPr>
            <a:r>
              <a:rPr lang="en-GB" sz="2200" b="1" dirty="0" smtClean="0">
                <a:solidFill>
                  <a:srgbClr val="0070C0"/>
                </a:solidFill>
                <a:latin typeface="Courier New" pitchFamily="49" charset="0"/>
                <a:cs typeface="Courier New" pitchFamily="49" charset="0"/>
              </a:rPr>
              <a:t>   [</a:t>
            </a:r>
            <a:r>
              <a:rPr lang="en-GB" sz="2200" b="1" dirty="0">
                <a:solidFill>
                  <a:srgbClr val="0070C0"/>
                </a:solidFill>
                <a:latin typeface="Courier New" pitchFamily="49" charset="0"/>
                <a:cs typeface="Courier New" pitchFamily="49" charset="0"/>
              </a:rPr>
              <a:t>1]  8 10 12 14</a:t>
            </a:r>
          </a:p>
          <a:p>
            <a:pPr marL="0" indent="0">
              <a:buNone/>
            </a:pPr>
            <a:endParaRPr lang="en-GB" sz="2200" b="1" dirty="0" smtClean="0">
              <a:solidFill>
                <a:srgbClr val="0070C0"/>
              </a:solidFill>
              <a:latin typeface="Courier New" pitchFamily="49" charset="0"/>
              <a:cs typeface="Courier New" pitchFamily="49" charset="0"/>
            </a:endParaRPr>
          </a:p>
          <a:p>
            <a:pPr marL="0" indent="0">
              <a:buNone/>
            </a:pPr>
            <a:r>
              <a:rPr lang="en-GB" sz="2200" b="1" dirty="0">
                <a:solidFill>
                  <a:srgbClr val="0070C0"/>
                </a:solidFill>
                <a:latin typeface="Courier New" pitchFamily="49" charset="0"/>
                <a:cs typeface="Courier New" pitchFamily="49" charset="0"/>
              </a:rPr>
              <a:t> </a:t>
            </a:r>
            <a:r>
              <a:rPr lang="en-GB" sz="2200" b="1" dirty="0" smtClean="0">
                <a:solidFill>
                  <a:srgbClr val="0070C0"/>
                </a:solidFill>
                <a:latin typeface="Courier New" pitchFamily="49" charset="0"/>
                <a:cs typeface="Courier New" pitchFamily="49" charset="0"/>
              </a:rPr>
              <a:t>  $</a:t>
            </a:r>
            <a:r>
              <a:rPr lang="en-GB" sz="2200" b="1" dirty="0">
                <a:solidFill>
                  <a:srgbClr val="0070C0"/>
                </a:solidFill>
                <a:latin typeface="Courier New" pitchFamily="49" charset="0"/>
                <a:cs typeface="Courier New" pitchFamily="49" charset="0"/>
              </a:rPr>
              <a:t>pp</a:t>
            </a:r>
          </a:p>
          <a:p>
            <a:pPr marL="0" indent="0">
              <a:buNone/>
            </a:pPr>
            <a:r>
              <a:rPr lang="en-GB" sz="2200" b="1" dirty="0" smtClean="0">
                <a:solidFill>
                  <a:srgbClr val="0070C0"/>
                </a:solidFill>
                <a:latin typeface="Courier New" pitchFamily="49" charset="0"/>
                <a:cs typeface="Courier New" pitchFamily="49" charset="0"/>
              </a:rPr>
              <a:t>   [</a:t>
            </a:r>
            <a:r>
              <a:rPr lang="en-GB" sz="2200" b="1" dirty="0">
                <a:solidFill>
                  <a:srgbClr val="0070C0"/>
                </a:solidFill>
                <a:latin typeface="Courier New" pitchFamily="49" charset="0"/>
                <a:cs typeface="Courier New" pitchFamily="49" charset="0"/>
              </a:rPr>
              <a:t>1]  7 16 27 40</a:t>
            </a:r>
          </a:p>
          <a:p>
            <a:pPr marL="0" indent="0">
              <a:buNone/>
            </a:pPr>
            <a:endParaRPr lang="pt-BR" sz="2600" b="1" dirty="0" smtClean="0">
              <a:solidFill>
                <a:srgbClr val="FF0000"/>
              </a:solidFill>
              <a:latin typeface="Courier New" pitchFamily="49" charset="0"/>
              <a:cs typeface="Courier New" pitchFamily="49" charset="0"/>
            </a:endParaRPr>
          </a:p>
        </p:txBody>
      </p:sp>
    </p:spTree>
    <p:extLst>
      <p:ext uri="{BB962C8B-B14F-4D97-AF65-F5344CB8AC3E}">
        <p14:creationId xmlns:p14="http://schemas.microsoft.com/office/powerpoint/2010/main" val="37900282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smtClean="0"/>
              <a:t>Writing your own functions</a:t>
            </a:r>
            <a:endParaRPr lang="en-GB" sz="4000" b="1" dirty="0"/>
          </a:p>
        </p:txBody>
      </p:sp>
      <p:sp>
        <p:nvSpPr>
          <p:cNvPr id="3" name="Content Placeholder 2"/>
          <p:cNvSpPr>
            <a:spLocks noGrp="1"/>
          </p:cNvSpPr>
          <p:nvPr>
            <p:ph idx="1"/>
          </p:nvPr>
        </p:nvSpPr>
        <p:spPr/>
        <p:txBody>
          <a:bodyPr>
            <a:normAutofit lnSpcReduction="10000"/>
          </a:bodyPr>
          <a:lstStyle/>
          <a:p>
            <a:r>
              <a:rPr lang="en-GB" dirty="0" smtClean="0"/>
              <a:t>Final example: lm based on "simulated" data (as considered earlier):</a:t>
            </a:r>
          </a:p>
          <a:p>
            <a:endParaRPr lang="es-ES" sz="1000" b="1" dirty="0" smtClean="0">
              <a:solidFill>
                <a:srgbClr val="FF0000"/>
              </a:solidFill>
              <a:latin typeface="Courier New" pitchFamily="49" charset="0"/>
              <a:cs typeface="Courier New" pitchFamily="49" charset="0"/>
            </a:endParaRPr>
          </a:p>
          <a:p>
            <a:pPr marL="0" indent="0">
              <a:buNone/>
            </a:pPr>
            <a:r>
              <a:rPr lang="pt-BR" sz="2000" b="1" dirty="0" smtClean="0">
                <a:solidFill>
                  <a:srgbClr val="FF0000"/>
                </a:solidFill>
                <a:latin typeface="Courier New" pitchFamily="49" charset="0"/>
                <a:cs typeface="Courier New" pitchFamily="49" charset="0"/>
              </a:rPr>
              <a:t>SimLm = function(n=1000, a=3, b=-11, noisesd=5) {</a:t>
            </a:r>
          </a:p>
          <a:p>
            <a:pPr marL="0" indent="0">
              <a:buNone/>
            </a:pPr>
            <a:r>
              <a:rPr lang="en-GB" sz="2000" b="1" dirty="0" smtClean="0">
                <a:solidFill>
                  <a:srgbClr val="FF0000"/>
                </a:solidFill>
                <a:latin typeface="Courier New" pitchFamily="49" charset="0"/>
                <a:cs typeface="Courier New" pitchFamily="49" charset="0"/>
              </a:rPr>
              <a:t>  x </a:t>
            </a:r>
            <a:r>
              <a:rPr lang="en-GB" sz="2000" b="1" dirty="0">
                <a:solidFill>
                  <a:srgbClr val="FF0000"/>
                </a:solidFill>
                <a:latin typeface="Courier New" pitchFamily="49" charset="0"/>
                <a:cs typeface="Courier New" pitchFamily="49" charset="0"/>
              </a:rPr>
              <a:t>= </a:t>
            </a:r>
            <a:r>
              <a:rPr lang="en-GB" sz="2000" b="1" dirty="0" err="1" smtClean="0">
                <a:solidFill>
                  <a:srgbClr val="FF0000"/>
                </a:solidFill>
                <a:latin typeface="Courier New" pitchFamily="49" charset="0"/>
                <a:cs typeface="Courier New" pitchFamily="49" charset="0"/>
              </a:rPr>
              <a:t>rnorm</a:t>
            </a:r>
            <a:r>
              <a:rPr lang="en-GB" sz="2000" b="1" dirty="0" smtClean="0">
                <a:solidFill>
                  <a:srgbClr val="FF0000"/>
                </a:solidFill>
                <a:latin typeface="Courier New" pitchFamily="49" charset="0"/>
                <a:cs typeface="Courier New" pitchFamily="49" charset="0"/>
              </a:rPr>
              <a:t>(n, </a:t>
            </a:r>
            <a:r>
              <a:rPr lang="en-GB" sz="2000" b="1" dirty="0">
                <a:solidFill>
                  <a:srgbClr val="FF0000"/>
                </a:solidFill>
                <a:latin typeface="Courier New" pitchFamily="49" charset="0"/>
                <a:cs typeface="Courier New" pitchFamily="49" charset="0"/>
              </a:rPr>
              <a:t>10, 5)</a:t>
            </a:r>
          </a:p>
          <a:p>
            <a:pPr marL="0" indent="0">
              <a:buNone/>
            </a:pPr>
            <a:r>
              <a:rPr lang="pt-BR" sz="2000" b="1" dirty="0">
                <a:solidFill>
                  <a:srgbClr val="FF0000"/>
                </a:solidFill>
                <a:latin typeface="Courier New" pitchFamily="49" charset="0"/>
                <a:cs typeface="Courier New" pitchFamily="49" charset="0"/>
              </a:rPr>
              <a:t> </a:t>
            </a:r>
            <a:r>
              <a:rPr lang="pt-BR" sz="2000" b="1" dirty="0" smtClean="0">
                <a:solidFill>
                  <a:srgbClr val="FF0000"/>
                </a:solidFill>
                <a:latin typeface="Courier New" pitchFamily="49" charset="0"/>
                <a:cs typeface="Courier New" pitchFamily="49" charset="0"/>
              </a:rPr>
              <a:t> y </a:t>
            </a:r>
            <a:r>
              <a:rPr lang="pt-BR" sz="2000" b="1" dirty="0">
                <a:solidFill>
                  <a:srgbClr val="FF0000"/>
                </a:solidFill>
                <a:latin typeface="Courier New" pitchFamily="49" charset="0"/>
                <a:cs typeface="Courier New" pitchFamily="49" charset="0"/>
              </a:rPr>
              <a:t>= </a:t>
            </a:r>
            <a:r>
              <a:rPr lang="pt-BR" sz="2000" b="1" dirty="0" smtClean="0">
                <a:solidFill>
                  <a:srgbClr val="FF0000"/>
                </a:solidFill>
                <a:latin typeface="Courier New" pitchFamily="49" charset="0"/>
                <a:cs typeface="Courier New" pitchFamily="49" charset="0"/>
              </a:rPr>
              <a:t>a*x + b + rnorm(n, </a:t>
            </a:r>
            <a:r>
              <a:rPr lang="pt-BR" sz="2000" b="1" dirty="0">
                <a:solidFill>
                  <a:srgbClr val="FF0000"/>
                </a:solidFill>
                <a:latin typeface="Courier New" pitchFamily="49" charset="0"/>
                <a:cs typeface="Courier New" pitchFamily="49" charset="0"/>
              </a:rPr>
              <a:t>0, </a:t>
            </a:r>
            <a:r>
              <a:rPr lang="pt-BR" sz="2000" b="1" dirty="0" smtClean="0">
                <a:solidFill>
                  <a:srgbClr val="FF0000"/>
                </a:solidFill>
                <a:latin typeface="Courier New" pitchFamily="49" charset="0"/>
                <a:cs typeface="Courier New" pitchFamily="49" charset="0"/>
              </a:rPr>
              <a:t>noisesd)</a:t>
            </a:r>
            <a:endParaRPr lang="pt-BR" sz="2000" b="1" dirty="0">
              <a:solidFill>
                <a:srgbClr val="FF0000"/>
              </a:solidFill>
              <a:latin typeface="Courier New" pitchFamily="49" charset="0"/>
              <a:cs typeface="Courier New" pitchFamily="49" charset="0"/>
            </a:endParaRPr>
          </a:p>
          <a:p>
            <a:pPr marL="0" indent="0">
              <a:buNone/>
            </a:pPr>
            <a:r>
              <a:rPr lang="pt-BR" sz="2000" b="1" dirty="0" smtClean="0">
                <a:solidFill>
                  <a:srgbClr val="FF0000"/>
                </a:solidFill>
                <a:latin typeface="Courier New" pitchFamily="49" charset="0"/>
                <a:cs typeface="Courier New" pitchFamily="49" charset="0"/>
              </a:rPr>
              <a:t>  lm1 </a:t>
            </a:r>
            <a:r>
              <a:rPr lang="pt-BR" sz="2000" b="1" dirty="0">
                <a:solidFill>
                  <a:srgbClr val="FF0000"/>
                </a:solidFill>
                <a:latin typeface="Courier New" pitchFamily="49" charset="0"/>
                <a:cs typeface="Courier New" pitchFamily="49" charset="0"/>
              </a:rPr>
              <a:t>= lm(y ~ </a:t>
            </a:r>
            <a:r>
              <a:rPr lang="pt-BR" sz="2000" b="1" dirty="0" smtClean="0">
                <a:solidFill>
                  <a:srgbClr val="FF0000"/>
                </a:solidFill>
                <a:latin typeface="Courier New" pitchFamily="49" charset="0"/>
                <a:cs typeface="Courier New" pitchFamily="49" charset="0"/>
              </a:rPr>
              <a:t>x)</a:t>
            </a:r>
          </a:p>
          <a:p>
            <a:pPr marL="0" indent="0">
              <a:buNone/>
            </a:pPr>
            <a:r>
              <a:rPr lang="pt-BR" sz="2000" b="1" dirty="0">
                <a:solidFill>
                  <a:srgbClr val="FF0000"/>
                </a:solidFill>
                <a:latin typeface="Courier New" pitchFamily="49" charset="0"/>
                <a:cs typeface="Courier New" pitchFamily="49" charset="0"/>
              </a:rPr>
              <a:t> </a:t>
            </a:r>
            <a:r>
              <a:rPr lang="pt-BR" sz="2000" b="1" dirty="0" smtClean="0">
                <a:solidFill>
                  <a:srgbClr val="FF0000"/>
                </a:solidFill>
                <a:latin typeface="Courier New" pitchFamily="49" charset="0"/>
                <a:cs typeface="Courier New" pitchFamily="49" charset="0"/>
              </a:rPr>
              <a:t> summary(lm1</a:t>
            </a:r>
            <a:r>
              <a:rPr lang="pt-BR" sz="2000" b="1" dirty="0">
                <a:solidFill>
                  <a:srgbClr val="FF0000"/>
                </a:solidFill>
                <a:latin typeface="Courier New" pitchFamily="49" charset="0"/>
                <a:cs typeface="Courier New" pitchFamily="49" charset="0"/>
              </a:rPr>
              <a:t>)</a:t>
            </a:r>
          </a:p>
          <a:p>
            <a:pPr marL="0" indent="0">
              <a:buNone/>
            </a:pPr>
            <a:r>
              <a:rPr lang="pt-BR" sz="2000" b="1" dirty="0">
                <a:solidFill>
                  <a:srgbClr val="FF0000"/>
                </a:solidFill>
                <a:latin typeface="Courier New" pitchFamily="49" charset="0"/>
                <a:cs typeface="Courier New" pitchFamily="49" charset="0"/>
              </a:rPr>
              <a:t> </a:t>
            </a:r>
            <a:r>
              <a:rPr lang="pt-BR" sz="2000" b="1" dirty="0" smtClean="0">
                <a:solidFill>
                  <a:srgbClr val="FF0000"/>
                </a:solidFill>
                <a:latin typeface="Courier New" pitchFamily="49" charset="0"/>
                <a:cs typeface="Courier New" pitchFamily="49" charset="0"/>
              </a:rPr>
              <a:t> plot(x</a:t>
            </a:r>
            <a:r>
              <a:rPr lang="pt-BR" sz="2000" b="1" dirty="0">
                <a:solidFill>
                  <a:srgbClr val="FF0000"/>
                </a:solidFill>
                <a:latin typeface="Courier New" pitchFamily="49" charset="0"/>
                <a:cs typeface="Courier New" pitchFamily="49" charset="0"/>
              </a:rPr>
              <a:t>, y)</a:t>
            </a:r>
          </a:p>
          <a:p>
            <a:pPr marL="0" indent="0">
              <a:buNone/>
            </a:pPr>
            <a:r>
              <a:rPr lang="pt-BR" sz="2000" b="1" dirty="0" smtClean="0">
                <a:solidFill>
                  <a:srgbClr val="00B050"/>
                </a:solidFill>
                <a:latin typeface="Courier New" pitchFamily="49" charset="0"/>
                <a:cs typeface="Courier New" pitchFamily="49" charset="0"/>
              </a:rPr>
              <a:t>  </a:t>
            </a:r>
            <a:r>
              <a:rPr lang="pt-BR" sz="2000" b="1" dirty="0" smtClean="0">
                <a:solidFill>
                  <a:srgbClr val="FF0000"/>
                </a:solidFill>
                <a:latin typeface="Courier New" pitchFamily="49" charset="0"/>
                <a:cs typeface="Courier New" pitchFamily="49" charset="0"/>
              </a:rPr>
              <a:t>abline(lm1</a:t>
            </a:r>
            <a:r>
              <a:rPr lang="pt-BR" sz="2000" b="1" dirty="0">
                <a:solidFill>
                  <a:srgbClr val="FF0000"/>
                </a:solidFill>
                <a:latin typeface="Courier New" pitchFamily="49" charset="0"/>
                <a:cs typeface="Courier New" pitchFamily="49" charset="0"/>
              </a:rPr>
              <a:t>, col="red")</a:t>
            </a:r>
          </a:p>
          <a:p>
            <a:pPr marL="0" indent="0">
              <a:buNone/>
            </a:pPr>
            <a:r>
              <a:rPr lang="pt-BR" sz="2000" b="1" dirty="0" smtClean="0">
                <a:solidFill>
                  <a:srgbClr val="FF0000"/>
                </a:solidFill>
                <a:latin typeface="Courier New" pitchFamily="49" charset="0"/>
                <a:cs typeface="Courier New" pitchFamily="49" charset="0"/>
              </a:rPr>
              <a:t>  abline(h=0</a:t>
            </a:r>
            <a:r>
              <a:rPr lang="pt-BR" sz="2000" b="1" dirty="0">
                <a:solidFill>
                  <a:srgbClr val="FF0000"/>
                </a:solidFill>
                <a:latin typeface="Courier New" pitchFamily="49" charset="0"/>
                <a:cs typeface="Courier New" pitchFamily="49" charset="0"/>
              </a:rPr>
              <a:t>)</a:t>
            </a:r>
          </a:p>
          <a:p>
            <a:pPr marL="0" indent="0">
              <a:buNone/>
            </a:pPr>
            <a:r>
              <a:rPr lang="pt-BR" sz="2000" b="1" dirty="0" smtClean="0">
                <a:solidFill>
                  <a:srgbClr val="FF0000"/>
                </a:solidFill>
                <a:latin typeface="Courier New" pitchFamily="49" charset="0"/>
                <a:cs typeface="Courier New" pitchFamily="49" charset="0"/>
              </a:rPr>
              <a:t>  abline(v=0)</a:t>
            </a:r>
          </a:p>
          <a:p>
            <a:pPr marL="0" indent="0">
              <a:buNone/>
            </a:pPr>
            <a:r>
              <a:rPr lang="pt-BR" sz="2000" b="1" dirty="0">
                <a:solidFill>
                  <a:srgbClr val="FF0000"/>
                </a:solidFill>
                <a:latin typeface="Courier New" pitchFamily="49" charset="0"/>
                <a:cs typeface="Courier New" pitchFamily="49" charset="0"/>
              </a:rPr>
              <a:t>}</a:t>
            </a:r>
          </a:p>
          <a:p>
            <a:pPr marL="0" indent="0">
              <a:buNone/>
            </a:pPr>
            <a:endParaRPr lang="pt-BR" sz="2600" b="1" dirty="0" smtClean="0">
              <a:solidFill>
                <a:srgbClr val="FF0000"/>
              </a:solidFill>
              <a:latin typeface="Courier New" pitchFamily="49" charset="0"/>
              <a:cs typeface="Courier New" pitchFamily="49" charset="0"/>
            </a:endParaRPr>
          </a:p>
        </p:txBody>
      </p:sp>
    </p:spTree>
    <p:extLst>
      <p:ext uri="{BB962C8B-B14F-4D97-AF65-F5344CB8AC3E}">
        <p14:creationId xmlns:p14="http://schemas.microsoft.com/office/powerpoint/2010/main" val="199649265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smtClean="0"/>
              <a:t>Writing your own functions</a:t>
            </a:r>
            <a:endParaRPr lang="en-GB" sz="4000" b="1" dirty="0"/>
          </a:p>
        </p:txBody>
      </p:sp>
      <p:sp>
        <p:nvSpPr>
          <p:cNvPr id="3" name="Content Placeholder 2"/>
          <p:cNvSpPr>
            <a:spLocks noGrp="1"/>
          </p:cNvSpPr>
          <p:nvPr>
            <p:ph idx="1"/>
          </p:nvPr>
        </p:nvSpPr>
        <p:spPr/>
        <p:txBody>
          <a:bodyPr>
            <a:normAutofit/>
          </a:bodyPr>
          <a:lstStyle/>
          <a:p>
            <a:r>
              <a:rPr lang="en-GB" dirty="0" smtClean="0"/>
              <a:t>Some thoughts on code infrastructure</a:t>
            </a:r>
          </a:p>
          <a:p>
            <a:pPr lvl="1"/>
            <a:r>
              <a:rPr lang="en-GB" dirty="0" smtClean="0"/>
              <a:t>If a collection of functions is available within a script, these functions can all be brought into R with one line of code (using "source")</a:t>
            </a:r>
          </a:p>
          <a:p>
            <a:pPr lvl="1"/>
            <a:r>
              <a:rPr lang="en-GB" dirty="0" smtClean="0"/>
              <a:t>The user can play with these functions without ever needing to look at the code inside them</a:t>
            </a:r>
          </a:p>
          <a:p>
            <a:pPr lvl="1"/>
            <a:r>
              <a:rPr lang="en-GB" dirty="0" smtClean="0"/>
              <a:t>Further down the road, it may be useful to include code to check inputs (using commands such as "stop"), but this is not yet a priority </a:t>
            </a:r>
          </a:p>
          <a:p>
            <a:pPr lvl="1"/>
            <a:endParaRPr lang="en-GB" dirty="0" smtClean="0"/>
          </a:p>
        </p:txBody>
      </p:sp>
    </p:spTree>
    <p:extLst>
      <p:ext uri="{BB962C8B-B14F-4D97-AF65-F5344CB8AC3E}">
        <p14:creationId xmlns:p14="http://schemas.microsoft.com/office/powerpoint/2010/main" val="204139397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5"/>
          <p:cNvSpPr txBox="1">
            <a:spLocks noChangeArrowheads="1"/>
          </p:cNvSpPr>
          <p:nvPr/>
        </p:nvSpPr>
        <p:spPr bwMode="auto">
          <a:xfrm>
            <a:off x="703582" y="2828835"/>
            <a:ext cx="7737800" cy="1200329"/>
          </a:xfrm>
          <a:prstGeom prst="rect">
            <a:avLst/>
          </a:prstGeom>
          <a:noFill/>
          <a:ln w="9525">
            <a:noFill/>
            <a:miter lim="800000"/>
            <a:headEnd/>
            <a:tailEnd/>
          </a:ln>
        </p:spPr>
        <p:txBody>
          <a:bodyPr wrap="square">
            <a:spAutoFit/>
          </a:bodyPr>
          <a:lstStyle/>
          <a:p>
            <a:pPr algn="ctr"/>
            <a:r>
              <a:rPr lang="en-GB" sz="7200" b="1" dirty="0" smtClean="0">
                <a:latin typeface="+mn-lt"/>
              </a:rPr>
              <a:t>Activity examples</a:t>
            </a:r>
            <a:endParaRPr lang="en-GB" sz="7200" dirty="0" smtClean="0"/>
          </a:p>
        </p:txBody>
      </p:sp>
      <p:sp>
        <p:nvSpPr>
          <p:cNvPr id="14338" name="Text Box 6"/>
          <p:cNvSpPr txBox="1">
            <a:spLocks noChangeArrowheads="1"/>
          </p:cNvSpPr>
          <p:nvPr/>
        </p:nvSpPr>
        <p:spPr bwMode="auto">
          <a:xfrm>
            <a:off x="0" y="0"/>
            <a:ext cx="9144000" cy="366713"/>
          </a:xfrm>
          <a:prstGeom prst="rect">
            <a:avLst/>
          </a:prstGeom>
          <a:solidFill>
            <a:srgbClr val="EA0000"/>
          </a:solidFill>
          <a:ln w="9525">
            <a:noFill/>
            <a:miter lim="800000"/>
            <a:headEnd/>
            <a:tailEnd/>
          </a:ln>
        </p:spPr>
        <p:txBody>
          <a:bodyPr>
            <a:spAutoFit/>
          </a:bodyPr>
          <a:lstStyle/>
          <a:p>
            <a:pPr>
              <a:spcBef>
                <a:spcPct val="50000"/>
              </a:spcBef>
            </a:pPr>
            <a:endParaRPr lang="en-US">
              <a:latin typeface="Calibri" pitchFamily="34" charset="0"/>
            </a:endParaRPr>
          </a:p>
        </p:txBody>
      </p:sp>
      <p:sp>
        <p:nvSpPr>
          <p:cNvPr id="14339" name="Text Box 7"/>
          <p:cNvSpPr txBox="1">
            <a:spLocks noChangeArrowheads="1"/>
          </p:cNvSpPr>
          <p:nvPr/>
        </p:nvSpPr>
        <p:spPr bwMode="auto">
          <a:xfrm>
            <a:off x="0" y="6491288"/>
            <a:ext cx="9144000" cy="366712"/>
          </a:xfrm>
          <a:prstGeom prst="rect">
            <a:avLst/>
          </a:prstGeom>
          <a:solidFill>
            <a:srgbClr val="28A448"/>
          </a:solidFill>
          <a:ln w="9525">
            <a:noFill/>
            <a:miter lim="800000"/>
            <a:headEnd/>
            <a:tailEnd/>
          </a:ln>
        </p:spPr>
        <p:txBody>
          <a:bodyPr>
            <a:spAutoFit/>
          </a:bodyPr>
          <a:lstStyle/>
          <a:p>
            <a:pPr>
              <a:spcBef>
                <a:spcPct val="50000"/>
              </a:spcBef>
            </a:pPr>
            <a:endParaRPr lang="en-US">
              <a:latin typeface="Calibri" pitchFamily="34" charset="0"/>
            </a:endParaRPr>
          </a:p>
        </p:txBody>
      </p:sp>
    </p:spTree>
    <p:extLst>
      <p:ext uri="{BB962C8B-B14F-4D97-AF65-F5344CB8AC3E}">
        <p14:creationId xmlns:p14="http://schemas.microsoft.com/office/powerpoint/2010/main" val="382506210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211960" y="764704"/>
            <a:ext cx="4860032" cy="51929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100" dirty="0" smtClean="0">
                <a:latin typeface="Postino Std" pitchFamily="18" charset="0"/>
                <a:ea typeface="Adobe Gothic Std B" pitchFamily="34" charset="-128"/>
              </a:rPr>
              <a:t> </a:t>
            </a:r>
            <a:r>
              <a:rPr lang="en-GB" sz="7000" dirty="0" smtClean="0">
                <a:latin typeface="Myriad Pro Light Cond" pitchFamily="34" charset="0"/>
                <a:ea typeface="Adobe Gothic Std B" pitchFamily="34" charset="-128"/>
              </a:rPr>
              <a:t>Activity:</a:t>
            </a:r>
          </a:p>
          <a:p>
            <a:r>
              <a:rPr lang="en-GB" sz="7000" dirty="0" smtClean="0">
                <a:latin typeface="Myriad Pro Light Cond" pitchFamily="34" charset="0"/>
                <a:ea typeface="Adobe Gothic Std B" pitchFamily="34" charset="-128"/>
              </a:rPr>
              <a:t>Crack the Code!</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15908" b="2676"/>
          <a:stretch/>
        </p:blipFill>
        <p:spPr>
          <a:xfrm>
            <a:off x="563960" y="1068472"/>
            <a:ext cx="3600400" cy="4708217"/>
          </a:xfrm>
          <a:prstGeom prst="rect">
            <a:avLst/>
          </a:prstGeom>
        </p:spPr>
      </p:pic>
    </p:spTree>
    <p:extLst>
      <p:ext uri="{BB962C8B-B14F-4D97-AF65-F5344CB8AC3E}">
        <p14:creationId xmlns:p14="http://schemas.microsoft.com/office/powerpoint/2010/main" val="15511995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p:txBody>
          <a:bodyPr/>
          <a:lstStyle/>
          <a:p>
            <a:pPr eaLnBrk="1" hangingPunct="1">
              <a:spcAft>
                <a:spcPts val="1200"/>
              </a:spcAft>
            </a:pPr>
            <a:endParaRPr lang="en-GB" sz="3600" dirty="0" smtClean="0"/>
          </a:p>
          <a:p>
            <a:pPr eaLnBrk="1" hangingPunct="1">
              <a:spcAft>
                <a:spcPts val="1200"/>
              </a:spcAft>
            </a:pPr>
            <a:endParaRPr lang="en-GB" sz="3600" dirty="0" smtClean="0"/>
          </a:p>
          <a:p>
            <a:pPr eaLnBrk="1" hangingPunct="1">
              <a:spcAft>
                <a:spcPts val="1200"/>
              </a:spcAft>
            </a:pPr>
            <a:endParaRPr lang="en-GB" sz="3200" dirty="0" smtClean="0"/>
          </a:p>
          <a:p>
            <a:pPr eaLnBrk="1" hangingPunct="1">
              <a:spcAft>
                <a:spcPts val="1200"/>
              </a:spcAft>
            </a:pPr>
            <a:endParaRPr lang="en-GB" sz="36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961" y="908720"/>
            <a:ext cx="8408776" cy="5351879"/>
          </a:xfrm>
          <a:prstGeom prst="rect">
            <a:avLst/>
          </a:prstGeom>
        </p:spPr>
      </p:pic>
    </p:spTree>
    <p:extLst>
      <p:ext uri="{BB962C8B-B14F-4D97-AF65-F5344CB8AC3E}">
        <p14:creationId xmlns:p14="http://schemas.microsoft.com/office/powerpoint/2010/main" val="105256069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p:txBody>
          <a:bodyPr/>
          <a:lstStyle/>
          <a:p>
            <a:pPr eaLnBrk="1" hangingPunct="1">
              <a:spcAft>
                <a:spcPts val="1200"/>
              </a:spcAft>
            </a:pPr>
            <a:endParaRPr lang="en-GB" sz="3600" dirty="0" smtClean="0"/>
          </a:p>
          <a:p>
            <a:pPr eaLnBrk="1" hangingPunct="1">
              <a:spcAft>
                <a:spcPts val="1200"/>
              </a:spcAft>
            </a:pPr>
            <a:endParaRPr lang="en-GB" sz="3600" dirty="0" smtClean="0"/>
          </a:p>
          <a:p>
            <a:pPr eaLnBrk="1" hangingPunct="1">
              <a:spcAft>
                <a:spcPts val="1200"/>
              </a:spcAft>
            </a:pPr>
            <a:endParaRPr lang="en-GB" sz="3200" dirty="0" smtClean="0"/>
          </a:p>
          <a:p>
            <a:pPr eaLnBrk="1" hangingPunct="1">
              <a:spcAft>
                <a:spcPts val="1200"/>
              </a:spcAft>
            </a:pPr>
            <a:endParaRPr lang="en-GB" sz="36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667" y="404664"/>
            <a:ext cx="4230225" cy="6050733"/>
          </a:xfrm>
          <a:prstGeom prst="rect">
            <a:avLst/>
          </a:prstGeom>
        </p:spPr>
      </p:pic>
    </p:spTree>
    <p:extLst>
      <p:ext uri="{BB962C8B-B14F-4D97-AF65-F5344CB8AC3E}">
        <p14:creationId xmlns:p14="http://schemas.microsoft.com/office/powerpoint/2010/main" val="271922608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p:txBody>
          <a:bodyPr/>
          <a:lstStyle/>
          <a:p>
            <a:pPr eaLnBrk="1" hangingPunct="1">
              <a:spcAft>
                <a:spcPts val="1200"/>
              </a:spcAft>
            </a:pPr>
            <a:endParaRPr lang="en-GB" sz="3600" dirty="0" smtClean="0"/>
          </a:p>
          <a:p>
            <a:pPr eaLnBrk="1" hangingPunct="1">
              <a:spcAft>
                <a:spcPts val="1200"/>
              </a:spcAft>
            </a:pPr>
            <a:endParaRPr lang="en-GB" sz="3600" dirty="0" smtClean="0"/>
          </a:p>
          <a:p>
            <a:pPr eaLnBrk="1" hangingPunct="1">
              <a:spcAft>
                <a:spcPts val="1200"/>
              </a:spcAft>
            </a:pPr>
            <a:endParaRPr lang="en-GB" sz="3200" dirty="0" smtClean="0"/>
          </a:p>
          <a:p>
            <a:pPr eaLnBrk="1" hangingPunct="1">
              <a:spcAft>
                <a:spcPts val="1200"/>
              </a:spcAft>
            </a:pPr>
            <a:endParaRPr lang="en-GB" sz="3600" dirty="0" smtClean="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5630" y="639738"/>
            <a:ext cx="5616624" cy="5616624"/>
          </a:xfrm>
          <a:prstGeom prst="rect">
            <a:avLst/>
          </a:prstGeom>
        </p:spPr>
      </p:pic>
    </p:spTree>
    <p:extLst>
      <p:ext uri="{BB962C8B-B14F-4D97-AF65-F5344CB8AC3E}">
        <p14:creationId xmlns:p14="http://schemas.microsoft.com/office/powerpoint/2010/main" val="342373531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872035"/>
            <a:ext cx="8319838" cy="989013"/>
          </a:xfrm>
        </p:spPr>
        <p:txBody>
          <a:bodyPr/>
          <a:lstStyle/>
          <a:p>
            <a:r>
              <a:rPr lang="es-ES" sz="1600" b="1" dirty="0">
                <a:solidFill>
                  <a:srgbClr val="FF0000"/>
                </a:solidFill>
                <a:latin typeface="Courier New" pitchFamily="49" charset="0"/>
                <a:cs typeface="Courier New" pitchFamily="49" charset="0"/>
              </a:rPr>
              <a:t/>
            </a:r>
            <a:br>
              <a:rPr lang="es-ES" sz="1600" b="1" dirty="0">
                <a:solidFill>
                  <a:srgbClr val="FF0000"/>
                </a:solidFill>
                <a:latin typeface="Courier New" pitchFamily="49" charset="0"/>
                <a:cs typeface="Courier New" pitchFamily="49" charset="0"/>
              </a:rPr>
            </a:br>
            <a:r>
              <a:rPr lang="es-ES" sz="1600" b="1" dirty="0" smtClean="0">
                <a:solidFill>
                  <a:srgbClr val="FF0000"/>
                </a:solidFill>
                <a:latin typeface="Courier New" pitchFamily="49" charset="0"/>
                <a:cs typeface="Courier New" pitchFamily="49" charset="0"/>
              </a:rPr>
              <a:t/>
            </a:r>
            <a:br>
              <a:rPr lang="es-ES" sz="1600" b="1" dirty="0" smtClean="0">
                <a:solidFill>
                  <a:srgbClr val="FF0000"/>
                </a:solidFill>
                <a:latin typeface="Courier New" pitchFamily="49" charset="0"/>
                <a:cs typeface="Courier New" pitchFamily="49" charset="0"/>
              </a:rPr>
            </a:br>
            <a:r>
              <a:rPr lang="es-ES" sz="1600" b="1" dirty="0">
                <a:solidFill>
                  <a:srgbClr val="FF0000"/>
                </a:solidFill>
                <a:latin typeface="Courier New" pitchFamily="49" charset="0"/>
                <a:cs typeface="Courier New" pitchFamily="49" charset="0"/>
              </a:rPr>
              <a:t/>
            </a:r>
            <a:br>
              <a:rPr lang="es-ES" sz="1600" b="1" dirty="0">
                <a:solidFill>
                  <a:srgbClr val="FF0000"/>
                </a:solidFill>
                <a:latin typeface="Courier New" pitchFamily="49" charset="0"/>
                <a:cs typeface="Courier New" pitchFamily="49" charset="0"/>
              </a:rPr>
            </a:br>
            <a:r>
              <a:rPr lang="es-ES" sz="1700" b="1" dirty="0" smtClean="0">
                <a:solidFill>
                  <a:srgbClr val="FF0000"/>
                </a:solidFill>
                <a:latin typeface="Courier New" pitchFamily="49" charset="0"/>
                <a:cs typeface="Courier New" pitchFamily="49" charset="0"/>
              </a:rPr>
              <a:t/>
            </a:r>
            <a:br>
              <a:rPr lang="es-ES" sz="1700" b="1" dirty="0" smtClean="0">
                <a:solidFill>
                  <a:srgbClr val="FF0000"/>
                </a:solidFill>
                <a:latin typeface="Courier New" pitchFamily="49" charset="0"/>
                <a:cs typeface="Courier New" pitchFamily="49" charset="0"/>
              </a:rPr>
            </a:br>
            <a:r>
              <a:rPr lang="es-ES" sz="1700" b="1" dirty="0">
                <a:solidFill>
                  <a:srgbClr val="FF0000"/>
                </a:solidFill>
                <a:latin typeface="Courier New" pitchFamily="49" charset="0"/>
                <a:cs typeface="Courier New" pitchFamily="49" charset="0"/>
              </a:rPr>
              <a:t/>
            </a:r>
            <a:br>
              <a:rPr lang="es-ES" sz="1700" b="1" dirty="0">
                <a:solidFill>
                  <a:srgbClr val="FF0000"/>
                </a:solidFill>
                <a:latin typeface="Courier New" pitchFamily="49" charset="0"/>
                <a:cs typeface="Courier New" pitchFamily="49" charset="0"/>
              </a:rPr>
            </a:br>
            <a:r>
              <a:rPr lang="en-GB" sz="1700" b="1" dirty="0" smtClean="0">
                <a:solidFill>
                  <a:srgbClr val="FF0000"/>
                </a:solidFill>
                <a:latin typeface="Courier New" panose="02070309020205020404" pitchFamily="49" charset="0"/>
                <a:cs typeface="Courier New" panose="02070309020205020404" pitchFamily="49" charset="0"/>
              </a:rPr>
              <a:t>txt = c("  Hello! I'm a short paragraph (containing about ",</a:t>
            </a:r>
            <a:br>
              <a:rPr lang="en-GB" sz="1700" b="1" dirty="0" smtClean="0">
                <a:solidFill>
                  <a:srgbClr val="FF0000"/>
                </a:solidFill>
                <a:latin typeface="Courier New" panose="02070309020205020404" pitchFamily="49" charset="0"/>
                <a:cs typeface="Courier New" panose="02070309020205020404" pitchFamily="49" charset="0"/>
              </a:rPr>
            </a:br>
            <a:r>
              <a:rPr lang="en-GB" sz="1700" b="1" dirty="0" smtClean="0">
                <a:solidFill>
                  <a:srgbClr val="FF0000"/>
                </a:solidFill>
                <a:latin typeface="Courier New" panose="02070309020205020404" pitchFamily="49" charset="0"/>
                <a:cs typeface="Courier New" panose="02070309020205020404" pitchFamily="49" charset="0"/>
              </a:rPr>
              <a:t>"50 words) that Tim has written to help illustrate a few ",</a:t>
            </a:r>
            <a:br>
              <a:rPr lang="en-GB" sz="1700" b="1" dirty="0" smtClean="0">
                <a:solidFill>
                  <a:srgbClr val="FF0000"/>
                </a:solidFill>
                <a:latin typeface="Courier New" panose="02070309020205020404" pitchFamily="49" charset="0"/>
                <a:cs typeface="Courier New" panose="02070309020205020404" pitchFamily="49" charset="0"/>
              </a:rPr>
            </a:br>
            <a:r>
              <a:rPr lang="en-GB" sz="1700" b="1" dirty="0" smtClean="0">
                <a:solidFill>
                  <a:srgbClr val="FF0000"/>
                </a:solidFill>
                <a:latin typeface="Courier New" panose="02070309020205020404" pitchFamily="49" charset="0"/>
                <a:cs typeface="Courier New" panose="02070309020205020404" pitchFamily="49" charset="0"/>
              </a:rPr>
              <a:t>"text-processing functions in R.  As you can see, I'm split ",</a:t>
            </a:r>
            <a:br>
              <a:rPr lang="en-GB" sz="1700" b="1" dirty="0" smtClean="0">
                <a:solidFill>
                  <a:srgbClr val="FF0000"/>
                </a:solidFill>
                <a:latin typeface="Courier New" panose="02070309020205020404" pitchFamily="49" charset="0"/>
                <a:cs typeface="Courier New" panose="02070309020205020404" pitchFamily="49" charset="0"/>
              </a:rPr>
            </a:br>
            <a:r>
              <a:rPr lang="en-GB" sz="1700" b="1" dirty="0" smtClean="0">
                <a:solidFill>
                  <a:srgbClr val="FF0000"/>
                </a:solidFill>
                <a:latin typeface="Courier New" panose="02070309020205020404" pitchFamily="49" charset="0"/>
                <a:cs typeface="Courier New" panose="02070309020205020404" pitchFamily="49" charset="0"/>
              </a:rPr>
              <a:t>"over</a:t>
            </a:r>
            <a:r>
              <a:rPr lang="en-GB" sz="1700" b="1" dirty="0">
                <a:solidFill>
                  <a:srgbClr val="FF0000"/>
                </a:solidFill>
                <a:latin typeface="Courier New" panose="02070309020205020404" pitchFamily="49" charset="0"/>
                <a:cs typeface="Courier New" panose="02070309020205020404" pitchFamily="49" charset="0"/>
              </a:rPr>
              <a:t> </a:t>
            </a:r>
            <a:r>
              <a:rPr lang="en-GB" sz="1700" b="1" dirty="0" smtClean="0">
                <a:solidFill>
                  <a:srgbClr val="FF0000"/>
                </a:solidFill>
                <a:latin typeface="Courier New" panose="02070309020205020404" pitchFamily="49" charset="0"/>
                <a:cs typeface="Courier New" panose="02070309020205020404" pitchFamily="49" charset="0"/>
              </a:rPr>
              <a:t>a few lines--five, in fact--with each line consisting ",</a:t>
            </a:r>
            <a:br>
              <a:rPr lang="en-GB" sz="1700" b="1" dirty="0" smtClean="0">
                <a:solidFill>
                  <a:srgbClr val="FF0000"/>
                </a:solidFill>
                <a:latin typeface="Courier New" panose="02070309020205020404" pitchFamily="49" charset="0"/>
                <a:cs typeface="Courier New" panose="02070309020205020404" pitchFamily="49" charset="0"/>
              </a:rPr>
            </a:br>
            <a:r>
              <a:rPr lang="en-GB" sz="1700" b="1" dirty="0" smtClean="0">
                <a:solidFill>
                  <a:srgbClr val="FF0000"/>
                </a:solidFill>
                <a:latin typeface="Courier New" panose="02070309020205020404" pitchFamily="49" charset="0"/>
                <a:cs typeface="Courier New" panose="02070309020205020404" pitchFamily="49" charset="0"/>
              </a:rPr>
              <a:t>"of several words. Hope it's all fairly self-explanatory! ") </a:t>
            </a:r>
            <a:br>
              <a:rPr lang="en-GB" sz="1700" b="1" dirty="0" smtClean="0">
                <a:solidFill>
                  <a:srgbClr val="FF0000"/>
                </a:solidFill>
                <a:latin typeface="Courier New" panose="02070309020205020404" pitchFamily="49" charset="0"/>
                <a:cs typeface="Courier New" panose="02070309020205020404" pitchFamily="49" charset="0"/>
              </a:rPr>
            </a:br>
            <a:r>
              <a:rPr lang="en-GB" sz="200" b="1" dirty="0">
                <a:solidFill>
                  <a:srgbClr val="FF0000"/>
                </a:solidFill>
                <a:latin typeface="Courier New" panose="02070309020205020404" pitchFamily="49" charset="0"/>
                <a:cs typeface="Courier New" panose="02070309020205020404" pitchFamily="49" charset="0"/>
              </a:rPr>
              <a:t/>
            </a:r>
            <a:br>
              <a:rPr lang="en-GB" sz="200" b="1" dirty="0">
                <a:solidFill>
                  <a:srgbClr val="FF0000"/>
                </a:solidFill>
                <a:latin typeface="Courier New" panose="02070309020205020404" pitchFamily="49" charset="0"/>
                <a:cs typeface="Courier New" panose="02070309020205020404" pitchFamily="49" charset="0"/>
              </a:rPr>
            </a:br>
            <a:r>
              <a:rPr lang="en-GB" sz="1700" b="1" dirty="0">
                <a:solidFill>
                  <a:srgbClr val="FF0000"/>
                </a:solidFill>
                <a:latin typeface="Courier New" panose="02070309020205020404" pitchFamily="49" charset="0"/>
                <a:cs typeface="Courier New" panose="02070309020205020404" pitchFamily="49" charset="0"/>
              </a:rPr>
              <a:t/>
            </a:r>
            <a:br>
              <a:rPr lang="en-GB" sz="1700" b="1" dirty="0">
                <a:solidFill>
                  <a:srgbClr val="FF0000"/>
                </a:solidFill>
                <a:latin typeface="Courier New" panose="02070309020205020404" pitchFamily="49" charset="0"/>
                <a:cs typeface="Courier New" panose="02070309020205020404" pitchFamily="49" charset="0"/>
              </a:rPr>
            </a:br>
            <a:r>
              <a:rPr lang="en-GB" sz="2200" b="1" dirty="0">
                <a:solidFill>
                  <a:srgbClr val="FF0000"/>
                </a:solidFill>
                <a:latin typeface="Courier New" panose="02070309020205020404" pitchFamily="49" charset="0"/>
                <a:cs typeface="Courier New" panose="02070309020205020404" pitchFamily="49" charset="0"/>
              </a:rPr>
              <a:t>txt = </a:t>
            </a:r>
            <a:r>
              <a:rPr lang="en-GB" sz="2200" b="1" dirty="0" err="1">
                <a:solidFill>
                  <a:srgbClr val="FF0000"/>
                </a:solidFill>
                <a:latin typeface="Courier New" panose="02070309020205020404" pitchFamily="49" charset="0"/>
                <a:cs typeface="Courier New" panose="02070309020205020404" pitchFamily="49" charset="0"/>
              </a:rPr>
              <a:t>gsub</a:t>
            </a:r>
            <a:r>
              <a:rPr lang="en-GB" sz="2200" b="1" dirty="0" smtClean="0">
                <a:solidFill>
                  <a:srgbClr val="FF0000"/>
                </a:solidFill>
                <a:latin typeface="Courier New" panose="02070309020205020404" pitchFamily="49" charset="0"/>
                <a:cs typeface="Courier New" panose="02070309020205020404" pitchFamily="49" charset="0"/>
              </a:rPr>
              <a:t>("'</a:t>
            </a:r>
            <a:r>
              <a:rPr lang="en-GB" sz="2200" b="1" dirty="0">
                <a:solidFill>
                  <a:srgbClr val="FF0000"/>
                </a:solidFill>
                <a:latin typeface="Courier New" panose="02070309020205020404" pitchFamily="49" charset="0"/>
                <a:cs typeface="Courier New" panose="02070309020205020404" pitchFamily="49" charset="0"/>
              </a:rPr>
              <a:t>"</a:t>
            </a:r>
            <a:r>
              <a:rPr lang="en-GB" sz="2200" b="1" dirty="0" smtClean="0">
                <a:solidFill>
                  <a:srgbClr val="FF0000"/>
                </a:solidFill>
                <a:latin typeface="Courier New" panose="02070309020205020404" pitchFamily="49" charset="0"/>
                <a:cs typeface="Courier New" panose="02070309020205020404" pitchFamily="49" charset="0"/>
              </a:rPr>
              <a:t>, "</a:t>
            </a:r>
            <a:r>
              <a:rPr lang="en-GB" sz="2200" b="1" dirty="0">
                <a:solidFill>
                  <a:srgbClr val="FF0000"/>
                </a:solidFill>
                <a:latin typeface="Courier New" panose="02070309020205020404" pitchFamily="49" charset="0"/>
                <a:cs typeface="Courier New" panose="02070309020205020404" pitchFamily="49" charset="0"/>
              </a:rPr>
              <a:t>"</a:t>
            </a:r>
            <a:r>
              <a:rPr lang="en-GB" sz="2200" b="1" dirty="0" smtClean="0">
                <a:solidFill>
                  <a:srgbClr val="FF0000"/>
                </a:solidFill>
                <a:latin typeface="Courier New" panose="02070309020205020404" pitchFamily="49" charset="0"/>
                <a:cs typeface="Courier New" panose="02070309020205020404" pitchFamily="49" charset="0"/>
              </a:rPr>
              <a:t>, </a:t>
            </a:r>
            <a:r>
              <a:rPr lang="en-GB" sz="2200" b="1" dirty="0">
                <a:solidFill>
                  <a:srgbClr val="FF0000"/>
                </a:solidFill>
                <a:latin typeface="Courier New" panose="02070309020205020404" pitchFamily="49" charset="0"/>
                <a:cs typeface="Courier New" panose="02070309020205020404" pitchFamily="49" charset="0"/>
              </a:rPr>
              <a:t>txt</a:t>
            </a:r>
            <a:r>
              <a:rPr lang="en-GB" sz="2200" b="1" dirty="0" smtClean="0">
                <a:solidFill>
                  <a:srgbClr val="FF0000"/>
                </a:solidFill>
                <a:latin typeface="Courier New" panose="02070309020205020404" pitchFamily="49" charset="0"/>
                <a:cs typeface="Courier New" panose="02070309020205020404" pitchFamily="49" charset="0"/>
              </a:rPr>
              <a:t>)</a:t>
            </a:r>
            <a:br>
              <a:rPr lang="en-GB" sz="2200" b="1" dirty="0" smtClean="0">
                <a:solidFill>
                  <a:srgbClr val="FF0000"/>
                </a:solidFill>
                <a:latin typeface="Courier New" panose="02070309020205020404" pitchFamily="49" charset="0"/>
                <a:cs typeface="Courier New" panose="02070309020205020404" pitchFamily="49" charset="0"/>
              </a:rPr>
            </a:br>
            <a:r>
              <a:rPr lang="en-GB" sz="2200" b="1" dirty="0" smtClean="0">
                <a:solidFill>
                  <a:srgbClr val="FF0000"/>
                </a:solidFill>
                <a:latin typeface="Courier New" panose="02070309020205020404" pitchFamily="49" charset="0"/>
                <a:cs typeface="Courier New" panose="02070309020205020404" pitchFamily="49" charset="0"/>
              </a:rPr>
              <a:t>txt </a:t>
            </a:r>
            <a:r>
              <a:rPr lang="en-GB" sz="2200" b="1" dirty="0">
                <a:solidFill>
                  <a:srgbClr val="FF0000"/>
                </a:solidFill>
                <a:latin typeface="Courier New" panose="02070309020205020404" pitchFamily="49" charset="0"/>
                <a:cs typeface="Courier New" panose="02070309020205020404" pitchFamily="49" charset="0"/>
              </a:rPr>
              <a:t>= </a:t>
            </a:r>
            <a:r>
              <a:rPr lang="en-GB" sz="2200" b="1" dirty="0" err="1">
                <a:solidFill>
                  <a:srgbClr val="FF0000"/>
                </a:solidFill>
                <a:latin typeface="Courier New" panose="02070309020205020404" pitchFamily="49" charset="0"/>
                <a:cs typeface="Courier New" panose="02070309020205020404" pitchFamily="49" charset="0"/>
              </a:rPr>
              <a:t>gsub</a:t>
            </a:r>
            <a:r>
              <a:rPr lang="en-GB" sz="2200" b="1" dirty="0">
                <a:solidFill>
                  <a:srgbClr val="FF0000"/>
                </a:solidFill>
                <a:latin typeface="Courier New" panose="02070309020205020404" pitchFamily="49" charset="0"/>
                <a:cs typeface="Courier New" panose="02070309020205020404" pitchFamily="49" charset="0"/>
              </a:rPr>
              <a:t>("-", " ", txt</a:t>
            </a:r>
            <a:r>
              <a:rPr lang="en-GB" sz="2200" b="1" dirty="0" smtClean="0">
                <a:solidFill>
                  <a:srgbClr val="FF0000"/>
                </a:solidFill>
                <a:latin typeface="Courier New" panose="02070309020205020404" pitchFamily="49" charset="0"/>
                <a:cs typeface="Courier New" panose="02070309020205020404" pitchFamily="49" charset="0"/>
              </a:rPr>
              <a:t>)</a:t>
            </a:r>
            <a:br>
              <a:rPr lang="en-GB" sz="2200" b="1" dirty="0" smtClean="0">
                <a:solidFill>
                  <a:srgbClr val="FF0000"/>
                </a:solidFill>
                <a:latin typeface="Courier New" panose="02070309020205020404" pitchFamily="49" charset="0"/>
                <a:cs typeface="Courier New" panose="02070309020205020404" pitchFamily="49" charset="0"/>
              </a:rPr>
            </a:br>
            <a:r>
              <a:rPr lang="en-GB" sz="2200" b="1" dirty="0" smtClean="0">
                <a:solidFill>
                  <a:srgbClr val="FF0000"/>
                </a:solidFill>
                <a:latin typeface="Courier New" panose="02070309020205020404" pitchFamily="49" charset="0"/>
                <a:cs typeface="Courier New" panose="02070309020205020404" pitchFamily="49" charset="0"/>
              </a:rPr>
              <a:t>txt </a:t>
            </a:r>
            <a:r>
              <a:rPr lang="en-GB" sz="2200" b="1" dirty="0">
                <a:solidFill>
                  <a:srgbClr val="FF0000"/>
                </a:solidFill>
                <a:latin typeface="Courier New" panose="02070309020205020404" pitchFamily="49" charset="0"/>
                <a:cs typeface="Courier New" panose="02070309020205020404" pitchFamily="49" charset="0"/>
              </a:rPr>
              <a:t>= </a:t>
            </a:r>
            <a:r>
              <a:rPr lang="en-GB" sz="2200" b="1" dirty="0" err="1">
                <a:solidFill>
                  <a:srgbClr val="FF0000"/>
                </a:solidFill>
                <a:latin typeface="Courier New" panose="02070309020205020404" pitchFamily="49" charset="0"/>
                <a:cs typeface="Courier New" panose="02070309020205020404" pitchFamily="49" charset="0"/>
              </a:rPr>
              <a:t>tolower</a:t>
            </a:r>
            <a:r>
              <a:rPr lang="en-GB" sz="2200" b="1" dirty="0">
                <a:solidFill>
                  <a:srgbClr val="FF0000"/>
                </a:solidFill>
                <a:latin typeface="Courier New" panose="02070309020205020404" pitchFamily="49" charset="0"/>
                <a:cs typeface="Courier New" panose="02070309020205020404" pitchFamily="49" charset="0"/>
              </a:rPr>
              <a:t>(txt)</a:t>
            </a:r>
            <a:br>
              <a:rPr lang="en-GB" sz="2200" b="1" dirty="0">
                <a:solidFill>
                  <a:srgbClr val="FF0000"/>
                </a:solidFill>
                <a:latin typeface="Courier New" panose="02070309020205020404" pitchFamily="49" charset="0"/>
                <a:cs typeface="Courier New" panose="02070309020205020404" pitchFamily="49" charset="0"/>
              </a:rPr>
            </a:br>
            <a:r>
              <a:rPr lang="en-GB" sz="2200" b="1" dirty="0">
                <a:solidFill>
                  <a:srgbClr val="FF0000"/>
                </a:solidFill>
                <a:latin typeface="Courier New" panose="02070309020205020404" pitchFamily="49" charset="0"/>
                <a:cs typeface="Courier New" panose="02070309020205020404" pitchFamily="49" charset="0"/>
              </a:rPr>
              <a:t/>
            </a:r>
            <a:br>
              <a:rPr lang="en-GB" sz="2200" b="1" dirty="0">
                <a:solidFill>
                  <a:srgbClr val="FF0000"/>
                </a:solidFill>
                <a:latin typeface="Courier New" panose="02070309020205020404" pitchFamily="49" charset="0"/>
                <a:cs typeface="Courier New" panose="02070309020205020404" pitchFamily="49" charset="0"/>
              </a:rPr>
            </a:br>
            <a:r>
              <a:rPr lang="en-GB" sz="2200" b="1" dirty="0">
                <a:solidFill>
                  <a:srgbClr val="FF0000"/>
                </a:solidFill>
                <a:latin typeface="Courier New" panose="02070309020205020404" pitchFamily="49" charset="0"/>
                <a:cs typeface="Courier New" panose="02070309020205020404" pitchFamily="49" charset="0"/>
              </a:rPr>
              <a:t>txt = </a:t>
            </a:r>
            <a:r>
              <a:rPr lang="en-GB" sz="2200" b="1" dirty="0" err="1">
                <a:solidFill>
                  <a:srgbClr val="FF0000"/>
                </a:solidFill>
                <a:latin typeface="Courier New" panose="02070309020205020404" pitchFamily="49" charset="0"/>
                <a:cs typeface="Courier New" panose="02070309020205020404" pitchFamily="49" charset="0"/>
              </a:rPr>
              <a:t>gsub</a:t>
            </a:r>
            <a:r>
              <a:rPr lang="en-GB" sz="2200" b="1" dirty="0">
                <a:solidFill>
                  <a:srgbClr val="FF0000"/>
                </a:solidFill>
                <a:latin typeface="Courier New" panose="02070309020205020404" pitchFamily="49" charset="0"/>
                <a:cs typeface="Courier New" panose="02070309020205020404" pitchFamily="49" charset="0"/>
              </a:rPr>
              <a:t>("[^a-z ]", "", txt)</a:t>
            </a:r>
            <a:br>
              <a:rPr lang="en-GB" sz="2200" b="1" dirty="0">
                <a:solidFill>
                  <a:srgbClr val="FF0000"/>
                </a:solidFill>
                <a:latin typeface="Courier New" panose="02070309020205020404" pitchFamily="49" charset="0"/>
                <a:cs typeface="Courier New" panose="02070309020205020404" pitchFamily="49" charset="0"/>
              </a:rPr>
            </a:br>
            <a:r>
              <a:rPr lang="en-GB" sz="2200" b="1" dirty="0">
                <a:solidFill>
                  <a:srgbClr val="FF0000"/>
                </a:solidFill>
                <a:latin typeface="Courier New" panose="02070309020205020404" pitchFamily="49" charset="0"/>
                <a:cs typeface="Courier New" panose="02070309020205020404" pitchFamily="49" charset="0"/>
              </a:rPr>
              <a:t/>
            </a:r>
            <a:br>
              <a:rPr lang="en-GB" sz="2200" b="1" dirty="0">
                <a:solidFill>
                  <a:srgbClr val="FF0000"/>
                </a:solidFill>
                <a:latin typeface="Courier New" panose="02070309020205020404" pitchFamily="49" charset="0"/>
                <a:cs typeface="Courier New" panose="02070309020205020404" pitchFamily="49" charset="0"/>
              </a:rPr>
            </a:br>
            <a:r>
              <a:rPr lang="en-GB" sz="2200" b="1" dirty="0">
                <a:solidFill>
                  <a:srgbClr val="FF0000"/>
                </a:solidFill>
                <a:latin typeface="Courier New" panose="02070309020205020404" pitchFamily="49" charset="0"/>
                <a:cs typeface="Courier New" panose="02070309020205020404" pitchFamily="49" charset="0"/>
              </a:rPr>
              <a:t>txt = </a:t>
            </a:r>
            <a:r>
              <a:rPr lang="en-GB" sz="2200" b="1" dirty="0" err="1">
                <a:solidFill>
                  <a:srgbClr val="FF0000"/>
                </a:solidFill>
                <a:latin typeface="Courier New" panose="02070309020205020404" pitchFamily="49" charset="0"/>
                <a:cs typeface="Courier New" panose="02070309020205020404" pitchFamily="49" charset="0"/>
              </a:rPr>
              <a:t>gsub</a:t>
            </a:r>
            <a:r>
              <a:rPr lang="en-GB" sz="2200" b="1" dirty="0">
                <a:solidFill>
                  <a:srgbClr val="FF0000"/>
                </a:solidFill>
                <a:latin typeface="Courier New" panose="02070309020205020404" pitchFamily="49" charset="0"/>
                <a:cs typeface="Courier New" panose="02070309020205020404" pitchFamily="49" charset="0"/>
              </a:rPr>
              <a:t>("^[ ]+", "", txt)</a:t>
            </a:r>
            <a:br>
              <a:rPr lang="en-GB" sz="2200" b="1" dirty="0">
                <a:solidFill>
                  <a:srgbClr val="FF0000"/>
                </a:solidFill>
                <a:latin typeface="Courier New" panose="02070309020205020404" pitchFamily="49" charset="0"/>
                <a:cs typeface="Courier New" panose="02070309020205020404" pitchFamily="49" charset="0"/>
              </a:rPr>
            </a:br>
            <a:r>
              <a:rPr lang="en-GB" sz="2200" b="1" dirty="0">
                <a:solidFill>
                  <a:srgbClr val="FF0000"/>
                </a:solidFill>
                <a:latin typeface="Courier New" panose="02070309020205020404" pitchFamily="49" charset="0"/>
                <a:cs typeface="Courier New" panose="02070309020205020404" pitchFamily="49" charset="0"/>
              </a:rPr>
              <a:t>txt = </a:t>
            </a:r>
            <a:r>
              <a:rPr lang="en-GB" sz="2200" b="1" dirty="0" err="1">
                <a:solidFill>
                  <a:srgbClr val="FF0000"/>
                </a:solidFill>
                <a:latin typeface="Courier New" panose="02070309020205020404" pitchFamily="49" charset="0"/>
                <a:cs typeface="Courier New" panose="02070309020205020404" pitchFamily="49" charset="0"/>
              </a:rPr>
              <a:t>gsub</a:t>
            </a:r>
            <a:r>
              <a:rPr lang="en-GB" sz="2200" b="1" dirty="0">
                <a:solidFill>
                  <a:srgbClr val="FF0000"/>
                </a:solidFill>
                <a:latin typeface="Courier New" panose="02070309020205020404" pitchFamily="49" charset="0"/>
                <a:cs typeface="Courier New" panose="02070309020205020404" pitchFamily="49" charset="0"/>
              </a:rPr>
              <a:t>("[ ]+$", "", txt)</a:t>
            </a:r>
            <a:br>
              <a:rPr lang="en-GB" sz="2200" b="1" dirty="0">
                <a:solidFill>
                  <a:srgbClr val="FF0000"/>
                </a:solidFill>
                <a:latin typeface="Courier New" panose="02070309020205020404" pitchFamily="49" charset="0"/>
                <a:cs typeface="Courier New" panose="02070309020205020404" pitchFamily="49" charset="0"/>
              </a:rPr>
            </a:br>
            <a:r>
              <a:rPr lang="en-GB" sz="2200" b="1" dirty="0">
                <a:solidFill>
                  <a:srgbClr val="FF0000"/>
                </a:solidFill>
                <a:latin typeface="Courier New" panose="02070309020205020404" pitchFamily="49" charset="0"/>
                <a:cs typeface="Courier New" panose="02070309020205020404" pitchFamily="49" charset="0"/>
              </a:rPr>
              <a:t>txt = </a:t>
            </a:r>
            <a:r>
              <a:rPr lang="en-GB" sz="2200" b="1" dirty="0" err="1">
                <a:solidFill>
                  <a:srgbClr val="FF0000"/>
                </a:solidFill>
                <a:latin typeface="Courier New" panose="02070309020205020404" pitchFamily="49" charset="0"/>
                <a:cs typeface="Courier New" panose="02070309020205020404" pitchFamily="49" charset="0"/>
              </a:rPr>
              <a:t>gsub</a:t>
            </a:r>
            <a:r>
              <a:rPr lang="en-GB" sz="2200" b="1" dirty="0">
                <a:solidFill>
                  <a:srgbClr val="FF0000"/>
                </a:solidFill>
                <a:latin typeface="Courier New" panose="02070309020205020404" pitchFamily="49" charset="0"/>
                <a:cs typeface="Courier New" panose="02070309020205020404" pitchFamily="49" charset="0"/>
              </a:rPr>
              <a:t>("[ ]+", " ", txt)</a:t>
            </a:r>
            <a:r>
              <a:rPr lang="en-GB" sz="1700" b="1" dirty="0">
                <a:solidFill>
                  <a:srgbClr val="FF0000"/>
                </a:solidFill>
                <a:latin typeface="Courier New" panose="02070309020205020404" pitchFamily="49" charset="0"/>
                <a:cs typeface="Courier New" panose="02070309020205020404" pitchFamily="49" charset="0"/>
              </a:rPr>
              <a:t/>
            </a:r>
            <a:br>
              <a:rPr lang="en-GB" sz="1700" b="1" dirty="0">
                <a:solidFill>
                  <a:srgbClr val="FF0000"/>
                </a:solidFill>
                <a:latin typeface="Courier New" panose="02070309020205020404" pitchFamily="49" charset="0"/>
                <a:cs typeface="Courier New" panose="02070309020205020404" pitchFamily="49" charset="0"/>
              </a:rPr>
            </a:br>
            <a:r>
              <a:rPr lang="en-GB" sz="1600" b="1" dirty="0" smtClean="0">
                <a:latin typeface="Courier New" panose="02070309020205020404" pitchFamily="49" charset="0"/>
                <a:cs typeface="Courier New" panose="02070309020205020404" pitchFamily="49" charset="0"/>
              </a:rPr>
              <a:t/>
            </a:r>
            <a:br>
              <a:rPr lang="en-GB" sz="1600" b="1" dirty="0" smtClean="0">
                <a:latin typeface="Courier New" panose="02070309020205020404" pitchFamily="49" charset="0"/>
                <a:cs typeface="Courier New" panose="02070309020205020404" pitchFamily="49" charset="0"/>
              </a:rPr>
            </a:br>
            <a:endParaRPr lang="en-GB" sz="1600" b="1" dirty="0">
              <a:latin typeface="Courier New" panose="02070309020205020404" pitchFamily="49" charset="0"/>
              <a:cs typeface="Courier New" panose="02070309020205020404" pitchFamily="49" charset="0"/>
            </a:endParaRPr>
          </a:p>
        </p:txBody>
      </p:sp>
      <p:sp>
        <p:nvSpPr>
          <p:cNvPr id="4" name="Title 1"/>
          <p:cNvSpPr txBox="1">
            <a:spLocks/>
          </p:cNvSpPr>
          <p:nvPr/>
        </p:nvSpPr>
        <p:spPr bwMode="auto">
          <a:xfrm>
            <a:off x="457200" y="428604"/>
            <a:ext cx="7115196" cy="98903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GB" sz="4000" b="1" dirty="0" smtClean="0"/>
              <a:t>Text cleaning – a simple example</a:t>
            </a:r>
            <a:endParaRPr lang="en-GB" sz="4000" b="1" dirty="0"/>
          </a:p>
        </p:txBody>
      </p:sp>
    </p:spTree>
    <p:extLst>
      <p:ext uri="{BB962C8B-B14F-4D97-AF65-F5344CB8AC3E}">
        <p14:creationId xmlns:p14="http://schemas.microsoft.com/office/powerpoint/2010/main" val="79948226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357437" y="1532409"/>
            <a:ext cx="8424935" cy="989013"/>
          </a:xfrm>
        </p:spPr>
        <p:txBody>
          <a:bodyPr/>
          <a:lstStyle/>
          <a:p>
            <a:pPr eaLnBrk="1" hangingPunct="1"/>
            <a:r>
              <a:rPr lang="en-GB" sz="2000" b="1" dirty="0"/>
              <a:t/>
            </a:r>
            <a:br>
              <a:rPr lang="en-GB" sz="2000" b="1" dirty="0"/>
            </a:br>
            <a:r>
              <a:rPr lang="en-GB" sz="2000" b="1" dirty="0"/>
              <a:t/>
            </a:r>
            <a:br>
              <a:rPr lang="en-GB" sz="2000" b="1" dirty="0"/>
            </a:br>
            <a:r>
              <a:rPr lang="en-GB" sz="2200" b="1" dirty="0" err="1">
                <a:solidFill>
                  <a:srgbClr val="FF0000"/>
                </a:solidFill>
                <a:latin typeface="Courier New" panose="02070309020205020404" pitchFamily="49" charset="0"/>
                <a:cs typeface="Courier New" panose="02070309020205020404" pitchFamily="49" charset="0"/>
              </a:rPr>
              <a:t>wd</a:t>
            </a:r>
            <a:r>
              <a:rPr lang="en-GB" sz="2200" b="1" dirty="0">
                <a:solidFill>
                  <a:srgbClr val="FF0000"/>
                </a:solidFill>
                <a:latin typeface="Courier New" panose="02070309020205020404" pitchFamily="49" charset="0"/>
                <a:cs typeface="Courier New" panose="02070309020205020404" pitchFamily="49" charset="0"/>
              </a:rPr>
              <a:t> = </a:t>
            </a:r>
            <a:r>
              <a:rPr lang="en-GB" sz="2200" b="1" dirty="0" err="1">
                <a:solidFill>
                  <a:srgbClr val="FF0000"/>
                </a:solidFill>
                <a:latin typeface="Courier New" panose="02070309020205020404" pitchFamily="49" charset="0"/>
                <a:cs typeface="Courier New" panose="02070309020205020404" pitchFamily="49" charset="0"/>
              </a:rPr>
              <a:t>unlist</a:t>
            </a:r>
            <a:r>
              <a:rPr lang="en-GB" sz="2200" b="1" dirty="0">
                <a:solidFill>
                  <a:srgbClr val="FF0000"/>
                </a:solidFill>
                <a:latin typeface="Courier New" panose="02070309020205020404" pitchFamily="49" charset="0"/>
                <a:cs typeface="Courier New" panose="02070309020205020404" pitchFamily="49" charset="0"/>
              </a:rPr>
              <a:t>(</a:t>
            </a:r>
            <a:r>
              <a:rPr lang="en-GB" sz="2200" b="1" dirty="0" err="1">
                <a:solidFill>
                  <a:srgbClr val="FF0000"/>
                </a:solidFill>
                <a:latin typeface="Courier New" panose="02070309020205020404" pitchFamily="49" charset="0"/>
                <a:cs typeface="Courier New" panose="02070309020205020404" pitchFamily="49" charset="0"/>
              </a:rPr>
              <a:t>strsplit</a:t>
            </a:r>
            <a:r>
              <a:rPr lang="en-GB" sz="2200" b="1" dirty="0">
                <a:solidFill>
                  <a:srgbClr val="FF0000"/>
                </a:solidFill>
                <a:latin typeface="Courier New" panose="02070309020205020404" pitchFamily="49" charset="0"/>
                <a:cs typeface="Courier New" panose="02070309020205020404" pitchFamily="49" charset="0"/>
              </a:rPr>
              <a:t>(txt," "))</a:t>
            </a:r>
            <a:br>
              <a:rPr lang="en-GB" sz="2200" b="1" dirty="0">
                <a:solidFill>
                  <a:srgbClr val="FF0000"/>
                </a:solidFill>
                <a:latin typeface="Courier New" panose="02070309020205020404" pitchFamily="49" charset="0"/>
                <a:cs typeface="Courier New" panose="02070309020205020404" pitchFamily="49" charset="0"/>
              </a:rPr>
            </a:br>
            <a:r>
              <a:rPr lang="en-GB" sz="2200" b="1" dirty="0">
                <a:solidFill>
                  <a:srgbClr val="FF0000"/>
                </a:solidFill>
                <a:latin typeface="Courier New" panose="02070309020205020404" pitchFamily="49" charset="0"/>
                <a:cs typeface="Courier New" panose="02070309020205020404" pitchFamily="49" charset="0"/>
              </a:rPr>
              <a:t/>
            </a:r>
            <a:br>
              <a:rPr lang="en-GB" sz="2200" b="1" dirty="0">
                <a:solidFill>
                  <a:srgbClr val="FF0000"/>
                </a:solidFill>
                <a:latin typeface="Courier New" panose="02070309020205020404" pitchFamily="49" charset="0"/>
                <a:cs typeface="Courier New" panose="02070309020205020404" pitchFamily="49" charset="0"/>
              </a:rPr>
            </a:br>
            <a:endParaRPr lang="en-GB" sz="2200" b="1" dirty="0">
              <a:latin typeface="Courier New" panose="02070309020205020404" pitchFamily="49" charset="0"/>
              <a:cs typeface="Courier New" panose="02070309020205020404" pitchFamily="49" charset="0"/>
            </a:endParaRPr>
          </a:p>
        </p:txBody>
      </p:sp>
      <p:sp>
        <p:nvSpPr>
          <p:cNvPr id="3" name="Title 1"/>
          <p:cNvSpPr txBox="1">
            <a:spLocks/>
          </p:cNvSpPr>
          <p:nvPr/>
        </p:nvSpPr>
        <p:spPr bwMode="auto">
          <a:xfrm>
            <a:off x="457200" y="428604"/>
            <a:ext cx="7115196" cy="98903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GB" sz="4000" b="1" dirty="0" smtClean="0"/>
              <a:t>Isolating the words</a:t>
            </a:r>
            <a:endParaRPr lang="en-GB" sz="4000" b="1" dirty="0"/>
          </a:p>
        </p:txBody>
      </p:sp>
    </p:spTree>
    <p:extLst>
      <p:ext uri="{BB962C8B-B14F-4D97-AF65-F5344CB8AC3E}">
        <p14:creationId xmlns:p14="http://schemas.microsoft.com/office/powerpoint/2010/main" val="124056921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352103" y="2872035"/>
            <a:ext cx="8424935" cy="989013"/>
          </a:xfrm>
        </p:spPr>
        <p:txBody>
          <a:bodyPr/>
          <a:lstStyle/>
          <a:p>
            <a:pPr eaLnBrk="1" hangingPunct="1"/>
            <a:r>
              <a:rPr lang="en-GB" sz="2000" b="1" dirty="0"/>
              <a:t/>
            </a:r>
            <a:br>
              <a:rPr lang="en-GB" sz="2000" b="1" dirty="0"/>
            </a:br>
            <a:r>
              <a:rPr lang="en-GB" sz="2000" b="1" dirty="0"/>
              <a:t/>
            </a:r>
            <a:br>
              <a:rPr lang="en-GB" sz="2000" b="1" dirty="0"/>
            </a:br>
            <a:r>
              <a:rPr lang="en-GB" sz="2200" b="1" dirty="0" err="1">
                <a:solidFill>
                  <a:srgbClr val="FF0000"/>
                </a:solidFill>
                <a:latin typeface="Courier New" panose="02070309020205020404" pitchFamily="49" charset="0"/>
                <a:cs typeface="Courier New" panose="02070309020205020404" pitchFamily="49" charset="0"/>
              </a:rPr>
              <a:t>wd</a:t>
            </a:r>
            <a:r>
              <a:rPr lang="en-GB" sz="2200" b="1" dirty="0">
                <a:solidFill>
                  <a:srgbClr val="FF0000"/>
                </a:solidFill>
                <a:latin typeface="Courier New" panose="02070309020205020404" pitchFamily="49" charset="0"/>
                <a:cs typeface="Courier New" panose="02070309020205020404" pitchFamily="49" charset="0"/>
              </a:rPr>
              <a:t> = </a:t>
            </a:r>
            <a:r>
              <a:rPr lang="en-GB" sz="2200" b="1" dirty="0" err="1">
                <a:solidFill>
                  <a:srgbClr val="FF0000"/>
                </a:solidFill>
                <a:latin typeface="Courier New" panose="02070309020205020404" pitchFamily="49" charset="0"/>
                <a:cs typeface="Courier New" panose="02070309020205020404" pitchFamily="49" charset="0"/>
              </a:rPr>
              <a:t>unlist</a:t>
            </a:r>
            <a:r>
              <a:rPr lang="en-GB" sz="2200" b="1" dirty="0">
                <a:solidFill>
                  <a:srgbClr val="FF0000"/>
                </a:solidFill>
                <a:latin typeface="Courier New" panose="02070309020205020404" pitchFamily="49" charset="0"/>
                <a:cs typeface="Courier New" panose="02070309020205020404" pitchFamily="49" charset="0"/>
              </a:rPr>
              <a:t>(</a:t>
            </a:r>
            <a:r>
              <a:rPr lang="en-GB" sz="2200" b="1" dirty="0" err="1">
                <a:solidFill>
                  <a:srgbClr val="FF0000"/>
                </a:solidFill>
                <a:latin typeface="Courier New" panose="02070309020205020404" pitchFamily="49" charset="0"/>
                <a:cs typeface="Courier New" panose="02070309020205020404" pitchFamily="49" charset="0"/>
              </a:rPr>
              <a:t>strsplit</a:t>
            </a:r>
            <a:r>
              <a:rPr lang="en-GB" sz="2200" b="1" dirty="0">
                <a:solidFill>
                  <a:srgbClr val="FF0000"/>
                </a:solidFill>
                <a:latin typeface="Courier New" panose="02070309020205020404" pitchFamily="49" charset="0"/>
                <a:cs typeface="Courier New" panose="02070309020205020404" pitchFamily="49" charset="0"/>
              </a:rPr>
              <a:t>(txt," "))</a:t>
            </a:r>
            <a:br>
              <a:rPr lang="en-GB" sz="2200" b="1" dirty="0">
                <a:solidFill>
                  <a:srgbClr val="FF0000"/>
                </a:solidFill>
                <a:latin typeface="Courier New" panose="02070309020205020404" pitchFamily="49" charset="0"/>
                <a:cs typeface="Courier New" panose="02070309020205020404" pitchFamily="49" charset="0"/>
              </a:rPr>
            </a:br>
            <a:r>
              <a:rPr lang="en-GB" sz="2200" b="1" dirty="0">
                <a:solidFill>
                  <a:srgbClr val="FF0000"/>
                </a:solidFill>
                <a:latin typeface="Courier New" panose="02070309020205020404" pitchFamily="49" charset="0"/>
                <a:cs typeface="Courier New" panose="02070309020205020404" pitchFamily="49" charset="0"/>
              </a:rPr>
              <a:t/>
            </a:r>
            <a:br>
              <a:rPr lang="en-GB" sz="2200" b="1" dirty="0">
                <a:solidFill>
                  <a:srgbClr val="FF0000"/>
                </a:solidFill>
                <a:latin typeface="Courier New" panose="02070309020205020404" pitchFamily="49" charset="0"/>
                <a:cs typeface="Courier New" panose="02070309020205020404" pitchFamily="49" charset="0"/>
              </a:rPr>
            </a:br>
            <a:r>
              <a:rPr lang="en-GB" sz="2200" b="1" dirty="0" err="1" smtClean="0">
                <a:solidFill>
                  <a:srgbClr val="FF0000"/>
                </a:solidFill>
                <a:latin typeface="Courier New" panose="02070309020205020404" pitchFamily="49" charset="0"/>
                <a:cs typeface="Courier New" panose="02070309020205020404" pitchFamily="49" charset="0"/>
              </a:rPr>
              <a:t>set.seed</a:t>
            </a:r>
            <a:r>
              <a:rPr lang="en-GB" sz="2200" b="1" dirty="0" smtClean="0">
                <a:solidFill>
                  <a:srgbClr val="FF0000"/>
                </a:solidFill>
                <a:latin typeface="Courier New" panose="02070309020205020404" pitchFamily="49" charset="0"/>
                <a:cs typeface="Courier New" panose="02070309020205020404" pitchFamily="49" charset="0"/>
              </a:rPr>
              <a:t>(123)</a:t>
            </a:r>
            <a:r>
              <a:rPr lang="en-GB" sz="2200" b="1" dirty="0">
                <a:solidFill>
                  <a:srgbClr val="FF0000"/>
                </a:solidFill>
                <a:latin typeface="Courier New" panose="02070309020205020404" pitchFamily="49" charset="0"/>
                <a:cs typeface="Courier New" panose="02070309020205020404" pitchFamily="49" charset="0"/>
              </a:rPr>
              <a:t/>
            </a:r>
            <a:br>
              <a:rPr lang="en-GB" sz="2200" b="1" dirty="0">
                <a:solidFill>
                  <a:srgbClr val="FF0000"/>
                </a:solidFill>
                <a:latin typeface="Courier New" panose="02070309020205020404" pitchFamily="49" charset="0"/>
                <a:cs typeface="Courier New" panose="02070309020205020404" pitchFamily="49" charset="0"/>
              </a:rPr>
            </a:br>
            <a:r>
              <a:rPr lang="en-GB" sz="2200" b="1" dirty="0">
                <a:solidFill>
                  <a:srgbClr val="FF0000"/>
                </a:solidFill>
                <a:latin typeface="Courier New" panose="02070309020205020404" pitchFamily="49" charset="0"/>
                <a:cs typeface="Courier New" panose="02070309020205020404" pitchFamily="49" charset="0"/>
              </a:rPr>
              <a:t>shuffle = sample(LETTERS)</a:t>
            </a:r>
            <a:br>
              <a:rPr lang="en-GB" sz="2200" b="1" dirty="0">
                <a:solidFill>
                  <a:srgbClr val="FF0000"/>
                </a:solidFill>
                <a:latin typeface="Courier New" panose="02070309020205020404" pitchFamily="49" charset="0"/>
                <a:cs typeface="Courier New" panose="02070309020205020404" pitchFamily="49" charset="0"/>
              </a:rPr>
            </a:br>
            <a:r>
              <a:rPr lang="en-GB" sz="2200" b="1" dirty="0">
                <a:solidFill>
                  <a:srgbClr val="FF0000"/>
                </a:solidFill>
                <a:latin typeface="Courier New" panose="02070309020205020404" pitchFamily="49" charset="0"/>
                <a:cs typeface="Courier New" panose="02070309020205020404" pitchFamily="49" charset="0"/>
              </a:rPr>
              <a:t/>
            </a:r>
            <a:br>
              <a:rPr lang="en-GB" sz="2200" b="1" dirty="0">
                <a:solidFill>
                  <a:srgbClr val="FF0000"/>
                </a:solidFill>
                <a:latin typeface="Courier New" panose="02070309020205020404" pitchFamily="49" charset="0"/>
                <a:cs typeface="Courier New" panose="02070309020205020404" pitchFamily="49" charset="0"/>
              </a:rPr>
            </a:br>
            <a:r>
              <a:rPr lang="en-GB" sz="2200" b="1" dirty="0">
                <a:solidFill>
                  <a:srgbClr val="FF0000"/>
                </a:solidFill>
                <a:latin typeface="Courier New" panose="02070309020205020404" pitchFamily="49" charset="0"/>
                <a:cs typeface="Courier New" panose="02070309020205020404" pitchFamily="49" charset="0"/>
              </a:rPr>
              <a:t>cc = </a:t>
            </a:r>
            <a:r>
              <a:rPr lang="en-GB" sz="2200" b="1" dirty="0" err="1">
                <a:solidFill>
                  <a:srgbClr val="FF0000"/>
                </a:solidFill>
                <a:latin typeface="Courier New" panose="02070309020205020404" pitchFamily="49" charset="0"/>
                <a:cs typeface="Courier New" panose="02070309020205020404" pitchFamily="49" charset="0"/>
              </a:rPr>
              <a:t>wd</a:t>
            </a:r>
            <a:r>
              <a:rPr lang="en-GB" sz="2200" b="1" dirty="0">
                <a:solidFill>
                  <a:srgbClr val="FF0000"/>
                </a:solidFill>
                <a:latin typeface="Courier New" panose="02070309020205020404" pitchFamily="49" charset="0"/>
                <a:cs typeface="Courier New" panose="02070309020205020404" pitchFamily="49" charset="0"/>
              </a:rPr>
              <a:t/>
            </a:r>
            <a:br>
              <a:rPr lang="en-GB" sz="2200" b="1" dirty="0">
                <a:solidFill>
                  <a:srgbClr val="FF0000"/>
                </a:solidFill>
                <a:latin typeface="Courier New" panose="02070309020205020404" pitchFamily="49" charset="0"/>
                <a:cs typeface="Courier New" panose="02070309020205020404" pitchFamily="49" charset="0"/>
              </a:rPr>
            </a:br>
            <a:r>
              <a:rPr lang="en-GB" sz="2200" b="1" dirty="0">
                <a:solidFill>
                  <a:srgbClr val="FF0000"/>
                </a:solidFill>
                <a:latin typeface="Courier New" panose="02070309020205020404" pitchFamily="49" charset="0"/>
                <a:cs typeface="Courier New" panose="02070309020205020404" pitchFamily="49" charset="0"/>
              </a:rPr>
              <a:t>for (</a:t>
            </a:r>
            <a:r>
              <a:rPr lang="en-GB" sz="2200" b="1" dirty="0" err="1">
                <a:solidFill>
                  <a:srgbClr val="FF0000"/>
                </a:solidFill>
                <a:latin typeface="Courier New" panose="02070309020205020404" pitchFamily="49" charset="0"/>
                <a:cs typeface="Courier New" panose="02070309020205020404" pitchFamily="49" charset="0"/>
              </a:rPr>
              <a:t>i</a:t>
            </a:r>
            <a:r>
              <a:rPr lang="en-GB" sz="2200" b="1" dirty="0">
                <a:solidFill>
                  <a:srgbClr val="FF0000"/>
                </a:solidFill>
                <a:latin typeface="Courier New" panose="02070309020205020404" pitchFamily="49" charset="0"/>
                <a:cs typeface="Courier New" panose="02070309020205020404" pitchFamily="49" charset="0"/>
              </a:rPr>
              <a:t> in 1:26) {</a:t>
            </a:r>
            <a:br>
              <a:rPr lang="en-GB" sz="2200" b="1" dirty="0">
                <a:solidFill>
                  <a:srgbClr val="FF0000"/>
                </a:solidFill>
                <a:latin typeface="Courier New" panose="02070309020205020404" pitchFamily="49" charset="0"/>
                <a:cs typeface="Courier New" panose="02070309020205020404" pitchFamily="49" charset="0"/>
              </a:rPr>
            </a:br>
            <a:r>
              <a:rPr lang="en-GB" sz="2200" b="1" dirty="0" smtClean="0">
                <a:solidFill>
                  <a:srgbClr val="FF0000"/>
                </a:solidFill>
                <a:latin typeface="Courier New" panose="02070309020205020404" pitchFamily="49" charset="0"/>
                <a:cs typeface="Courier New" panose="02070309020205020404" pitchFamily="49" charset="0"/>
              </a:rPr>
              <a:t>  cc </a:t>
            </a:r>
            <a:r>
              <a:rPr lang="en-GB" sz="2200" b="1" dirty="0">
                <a:solidFill>
                  <a:srgbClr val="FF0000"/>
                </a:solidFill>
                <a:latin typeface="Courier New" panose="02070309020205020404" pitchFamily="49" charset="0"/>
                <a:cs typeface="Courier New" panose="02070309020205020404" pitchFamily="49" charset="0"/>
              </a:rPr>
              <a:t>= </a:t>
            </a:r>
            <a:r>
              <a:rPr lang="en-GB" sz="2200" b="1" dirty="0" err="1">
                <a:solidFill>
                  <a:srgbClr val="FF0000"/>
                </a:solidFill>
                <a:latin typeface="Courier New" panose="02070309020205020404" pitchFamily="49" charset="0"/>
                <a:cs typeface="Courier New" panose="02070309020205020404" pitchFamily="49" charset="0"/>
              </a:rPr>
              <a:t>gsub</a:t>
            </a:r>
            <a:r>
              <a:rPr lang="en-GB" sz="2200" b="1" dirty="0">
                <a:solidFill>
                  <a:srgbClr val="FF0000"/>
                </a:solidFill>
                <a:latin typeface="Courier New" panose="02070309020205020404" pitchFamily="49" charset="0"/>
                <a:cs typeface="Courier New" panose="02070309020205020404" pitchFamily="49" charset="0"/>
              </a:rPr>
              <a:t>(letters[</a:t>
            </a:r>
            <a:r>
              <a:rPr lang="en-GB" sz="2200" b="1" dirty="0" err="1">
                <a:solidFill>
                  <a:srgbClr val="FF0000"/>
                </a:solidFill>
                <a:latin typeface="Courier New" panose="02070309020205020404" pitchFamily="49" charset="0"/>
                <a:cs typeface="Courier New" panose="02070309020205020404" pitchFamily="49" charset="0"/>
              </a:rPr>
              <a:t>i</a:t>
            </a:r>
            <a:r>
              <a:rPr lang="en-GB" sz="2200" b="1" dirty="0">
                <a:solidFill>
                  <a:srgbClr val="FF0000"/>
                </a:solidFill>
                <a:latin typeface="Courier New" panose="02070309020205020404" pitchFamily="49" charset="0"/>
                <a:cs typeface="Courier New" panose="02070309020205020404" pitchFamily="49" charset="0"/>
              </a:rPr>
              <a:t>], shuffle[</a:t>
            </a:r>
            <a:r>
              <a:rPr lang="en-GB" sz="2200" b="1" dirty="0" err="1">
                <a:solidFill>
                  <a:srgbClr val="FF0000"/>
                </a:solidFill>
                <a:latin typeface="Courier New" panose="02070309020205020404" pitchFamily="49" charset="0"/>
                <a:cs typeface="Courier New" panose="02070309020205020404" pitchFamily="49" charset="0"/>
              </a:rPr>
              <a:t>i</a:t>
            </a:r>
            <a:r>
              <a:rPr lang="en-GB" sz="2200" b="1" dirty="0">
                <a:solidFill>
                  <a:srgbClr val="FF0000"/>
                </a:solidFill>
                <a:latin typeface="Courier New" panose="02070309020205020404" pitchFamily="49" charset="0"/>
                <a:cs typeface="Courier New" panose="02070309020205020404" pitchFamily="49" charset="0"/>
              </a:rPr>
              <a:t>], cc)</a:t>
            </a:r>
            <a:br>
              <a:rPr lang="en-GB" sz="2200" b="1" dirty="0">
                <a:solidFill>
                  <a:srgbClr val="FF0000"/>
                </a:solidFill>
                <a:latin typeface="Courier New" panose="02070309020205020404" pitchFamily="49" charset="0"/>
                <a:cs typeface="Courier New" panose="02070309020205020404" pitchFamily="49" charset="0"/>
              </a:rPr>
            </a:br>
            <a:r>
              <a:rPr lang="en-GB" sz="2200" b="1" dirty="0">
                <a:solidFill>
                  <a:srgbClr val="FF0000"/>
                </a:solidFill>
                <a:latin typeface="Courier New" panose="02070309020205020404" pitchFamily="49" charset="0"/>
                <a:cs typeface="Courier New" panose="02070309020205020404" pitchFamily="49" charset="0"/>
              </a:rPr>
              <a:t>}</a:t>
            </a:r>
            <a:r>
              <a:rPr lang="en-GB" sz="2200" b="1" dirty="0" smtClean="0">
                <a:latin typeface="Courier New" panose="02070309020205020404" pitchFamily="49" charset="0"/>
                <a:cs typeface="Courier New" panose="02070309020205020404" pitchFamily="49" charset="0"/>
              </a:rPr>
              <a:t/>
            </a:r>
            <a:br>
              <a:rPr lang="en-GB" sz="2200" b="1" dirty="0" smtClean="0">
                <a:latin typeface="Courier New" panose="02070309020205020404" pitchFamily="49" charset="0"/>
                <a:cs typeface="Courier New" panose="02070309020205020404" pitchFamily="49" charset="0"/>
              </a:rPr>
            </a:br>
            <a:r>
              <a:rPr lang="en-GB" sz="2200" b="1" dirty="0" smtClean="0">
                <a:latin typeface="Courier New" panose="02070309020205020404" pitchFamily="49" charset="0"/>
                <a:cs typeface="Courier New" panose="02070309020205020404" pitchFamily="49" charset="0"/>
              </a:rPr>
              <a:t/>
            </a:r>
            <a:br>
              <a:rPr lang="en-GB" sz="2200" b="1" dirty="0" smtClean="0">
                <a:latin typeface="Courier New" panose="02070309020205020404" pitchFamily="49" charset="0"/>
                <a:cs typeface="Courier New" panose="02070309020205020404" pitchFamily="49" charset="0"/>
              </a:rPr>
            </a:br>
            <a:endParaRPr lang="en-GB" sz="2200" b="1" dirty="0">
              <a:latin typeface="Courier New" panose="02070309020205020404" pitchFamily="49" charset="0"/>
              <a:cs typeface="Courier New" panose="02070309020205020404" pitchFamily="49" charset="0"/>
            </a:endParaRPr>
          </a:p>
        </p:txBody>
      </p:sp>
      <p:sp>
        <p:nvSpPr>
          <p:cNvPr id="3" name="Title 1"/>
          <p:cNvSpPr txBox="1">
            <a:spLocks/>
          </p:cNvSpPr>
          <p:nvPr/>
        </p:nvSpPr>
        <p:spPr bwMode="auto">
          <a:xfrm>
            <a:off x="457200" y="428604"/>
            <a:ext cx="7115196" cy="98903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GB" sz="4000" b="1" dirty="0" smtClean="0"/>
              <a:t>Shuffling the letters</a:t>
            </a:r>
            <a:endParaRPr lang="en-GB" sz="4000" b="1" dirty="0"/>
          </a:p>
        </p:txBody>
      </p:sp>
    </p:spTree>
    <p:extLst>
      <p:ext uri="{BB962C8B-B14F-4D97-AF65-F5344CB8AC3E}">
        <p14:creationId xmlns:p14="http://schemas.microsoft.com/office/powerpoint/2010/main" val="133472258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p:txBody>
          <a:bodyPr/>
          <a:lstStyle/>
          <a:p>
            <a:pPr eaLnBrk="1" hangingPunct="1">
              <a:spcAft>
                <a:spcPts val="1200"/>
              </a:spcAft>
            </a:pPr>
            <a:endParaRPr lang="en-GB" sz="3600" dirty="0" smtClean="0"/>
          </a:p>
          <a:p>
            <a:pPr eaLnBrk="1" hangingPunct="1">
              <a:spcAft>
                <a:spcPts val="1200"/>
              </a:spcAft>
            </a:pPr>
            <a:endParaRPr lang="en-GB" sz="3600" dirty="0" smtClean="0"/>
          </a:p>
          <a:p>
            <a:pPr eaLnBrk="1" hangingPunct="1">
              <a:spcAft>
                <a:spcPts val="1200"/>
              </a:spcAft>
            </a:pPr>
            <a:endParaRPr lang="en-GB" sz="3200" dirty="0" smtClean="0"/>
          </a:p>
          <a:p>
            <a:pPr eaLnBrk="1" hangingPunct="1">
              <a:spcAft>
                <a:spcPts val="1200"/>
              </a:spcAft>
            </a:pPr>
            <a:endParaRPr lang="en-GB" sz="36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968" y="630213"/>
            <a:ext cx="7068064" cy="5616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6564"/>
            <a:ext cx="9193918" cy="6120000"/>
          </a:xfrm>
          <a:prstGeom prst="rect">
            <a:avLst/>
          </a:prstGeom>
        </p:spPr>
      </p:pic>
    </p:spTree>
    <p:extLst>
      <p:ext uri="{BB962C8B-B14F-4D97-AF65-F5344CB8AC3E}">
        <p14:creationId xmlns:p14="http://schemas.microsoft.com/office/powerpoint/2010/main" val="352724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211960" y="764704"/>
            <a:ext cx="4860032" cy="51929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100" dirty="0" smtClean="0">
                <a:latin typeface="Postino Std" pitchFamily="18" charset="0"/>
                <a:ea typeface="Adobe Gothic Std B" pitchFamily="34" charset="-128"/>
              </a:rPr>
              <a:t> </a:t>
            </a:r>
            <a:r>
              <a:rPr lang="en-GB" sz="7000" dirty="0" smtClean="0">
                <a:latin typeface="Myriad Pro Light Cond" pitchFamily="34" charset="0"/>
                <a:ea typeface="Adobe Gothic Std B" pitchFamily="34" charset="-128"/>
              </a:rPr>
              <a:t>Activity:</a:t>
            </a:r>
          </a:p>
          <a:p>
            <a:r>
              <a:rPr lang="en-GB" sz="7000" dirty="0" smtClean="0">
                <a:latin typeface="Myriad Pro Light Cond" pitchFamily="34" charset="0"/>
                <a:ea typeface="Adobe Gothic Std B" pitchFamily="34" charset="-128"/>
              </a:rPr>
              <a:t>Devious</a:t>
            </a:r>
          </a:p>
          <a:p>
            <a:r>
              <a:rPr lang="en-GB" sz="7000" dirty="0" smtClean="0">
                <a:latin typeface="Myriad Pro Light Cond" pitchFamily="34" charset="0"/>
                <a:ea typeface="Adobe Gothic Std B" pitchFamily="34" charset="-128"/>
              </a:rPr>
              <a:t>Dice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635" y="660967"/>
            <a:ext cx="2975277" cy="5536066"/>
          </a:xfrm>
          <a:prstGeom prst="rect">
            <a:avLst/>
          </a:prstGeom>
        </p:spPr>
      </p:pic>
    </p:spTree>
    <p:extLst>
      <p:ext uri="{BB962C8B-B14F-4D97-AF65-F5344CB8AC3E}">
        <p14:creationId xmlns:p14="http://schemas.microsoft.com/office/powerpoint/2010/main" val="388729946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48680"/>
            <a:ext cx="8229600" cy="5577483"/>
          </a:xfrm>
        </p:spPr>
        <p:txBody>
          <a:bodyPr>
            <a:normAutofit lnSpcReduction="10000"/>
          </a:bodyPr>
          <a:lstStyle/>
          <a:p>
            <a:r>
              <a:rPr lang="en-GB" sz="3000" dirty="0" smtClean="0"/>
              <a:t>The “Devious Dice” on your tables – coloured Green, Red, and Blue – have unusual patterns of numbers on them… take a look</a:t>
            </a:r>
          </a:p>
          <a:p>
            <a:endParaRPr lang="en-GB" sz="1000" dirty="0" smtClean="0"/>
          </a:p>
          <a:p>
            <a:r>
              <a:rPr lang="en-GB" sz="3000" dirty="0" smtClean="0"/>
              <a:t>We’re going to think about which dice is the best for playing “highest roll wins” head-to-head against another dice, and perform a simulation in R to confirm our answer</a:t>
            </a:r>
          </a:p>
          <a:p>
            <a:endParaRPr lang="en-GB" sz="1000" dirty="0" smtClean="0"/>
          </a:p>
          <a:p>
            <a:r>
              <a:rPr lang="en-GB" sz="3000" dirty="0" smtClean="0"/>
              <a:t>The task would be really easy if the numbers on the three dice were something like 1,1,1,2,2,2 versus 3,3,3,4,4,4 versus 5,5,5,6,6,6… but for the Devious Dice, it’s less clear which is strongest</a:t>
            </a:r>
            <a:endParaRPr lang="en-GB" dirty="0" smtClean="0"/>
          </a:p>
          <a:p>
            <a:endParaRPr lang="en-GB" dirty="0"/>
          </a:p>
          <a:p>
            <a:endParaRPr lang="en-GB" sz="14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5824314"/>
            <a:ext cx="592248" cy="592248"/>
          </a:xfrm>
          <a:prstGeom prst="rect">
            <a:avLst/>
          </a:prstGeom>
        </p:spPr>
      </p:pic>
      <p:sp>
        <p:nvSpPr>
          <p:cNvPr id="7" name="Title 1"/>
          <p:cNvSpPr txBox="1">
            <a:spLocks/>
          </p:cNvSpPr>
          <p:nvPr/>
        </p:nvSpPr>
        <p:spPr>
          <a:xfrm>
            <a:off x="1240582" y="5843364"/>
            <a:ext cx="4067944"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2600" dirty="0" smtClean="0">
                <a:latin typeface="Myriad Pro Light Cond" pitchFamily="34" charset="0"/>
                <a:ea typeface="Adobe Myungjo Std M" pitchFamily="18" charset="-128"/>
              </a:rPr>
              <a:t>Devious Dice</a:t>
            </a:r>
            <a:endParaRPr lang="en-GB" sz="2600" dirty="0">
              <a:latin typeface="Myriad Pro Light Cond" pitchFamily="34" charset="0"/>
              <a:ea typeface="Adobe Myungjo Std M" pitchFamily="18" charset="-128"/>
            </a:endParaRPr>
          </a:p>
        </p:txBody>
      </p:sp>
    </p:spTree>
    <p:extLst>
      <p:ext uri="{BB962C8B-B14F-4D97-AF65-F5344CB8AC3E}">
        <p14:creationId xmlns:p14="http://schemas.microsoft.com/office/powerpoint/2010/main" val="3700074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48680"/>
            <a:ext cx="8229600" cy="5577483"/>
          </a:xfrm>
        </p:spPr>
        <p:txBody>
          <a:bodyPr>
            <a:normAutofit/>
          </a:bodyPr>
          <a:lstStyle/>
          <a:p>
            <a:r>
              <a:rPr lang="en-GB" sz="3000" dirty="0" smtClean="0"/>
              <a:t>Pupils could spend a while experimenting with rolling these dice (e.g. play "first to win twenty rolls" in pairs) and see what patterns emerge</a:t>
            </a:r>
          </a:p>
          <a:p>
            <a:endParaRPr lang="en-GB" sz="600" dirty="0" smtClean="0"/>
          </a:p>
          <a:p>
            <a:r>
              <a:rPr lang="en-GB" sz="3000" dirty="0" smtClean="0"/>
              <a:t>What is the </a:t>
            </a:r>
            <a:r>
              <a:rPr lang="en-GB" sz="3000" dirty="0"/>
              <a:t>probability that </a:t>
            </a:r>
            <a:r>
              <a:rPr lang="en-GB" sz="3000" dirty="0" smtClean="0"/>
              <a:t>Red beats Blue on </a:t>
            </a:r>
            <a:r>
              <a:rPr lang="en-GB" sz="3000" dirty="0"/>
              <a:t>a single </a:t>
            </a:r>
            <a:r>
              <a:rPr lang="en-GB" sz="3000" dirty="0" smtClean="0"/>
              <a:t>rol</a:t>
            </a:r>
            <a:r>
              <a:rPr lang="en-GB" sz="3000" dirty="0"/>
              <a:t>l</a:t>
            </a:r>
            <a:r>
              <a:rPr lang="en-GB" sz="3000" dirty="0" smtClean="0"/>
              <a:t>? What about Blue beating Green on a single roll? Green beating Red on a single roll?</a:t>
            </a:r>
          </a:p>
          <a:p>
            <a:endParaRPr lang="en-GB" sz="600" dirty="0" smtClean="0"/>
          </a:p>
          <a:p>
            <a:r>
              <a:rPr lang="en-GB" sz="3000" dirty="0" smtClean="0"/>
              <a:t>Discuss in your group the simplest / most elegant method to generate these probabilities</a:t>
            </a:r>
          </a:p>
          <a:p>
            <a:endParaRPr lang="en-GB" sz="600" dirty="0"/>
          </a:p>
          <a:p>
            <a:r>
              <a:rPr lang="en-GB" sz="3000" dirty="0" smtClean="0"/>
              <a:t>Which dice is the strongest?</a:t>
            </a:r>
            <a:endParaRPr lang="en-GB" sz="14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5824314"/>
            <a:ext cx="592248" cy="592248"/>
          </a:xfrm>
          <a:prstGeom prst="rect">
            <a:avLst/>
          </a:prstGeom>
        </p:spPr>
      </p:pic>
      <p:sp>
        <p:nvSpPr>
          <p:cNvPr id="5" name="Title 1"/>
          <p:cNvSpPr txBox="1">
            <a:spLocks/>
          </p:cNvSpPr>
          <p:nvPr/>
        </p:nvSpPr>
        <p:spPr>
          <a:xfrm>
            <a:off x="1240582" y="5843364"/>
            <a:ext cx="4067944"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2600" dirty="0" smtClean="0">
                <a:latin typeface="Myriad Pro Light Cond" pitchFamily="34" charset="0"/>
                <a:ea typeface="Adobe Myungjo Std M" pitchFamily="18" charset="-128"/>
              </a:rPr>
              <a:t>Devious Dice</a:t>
            </a:r>
            <a:endParaRPr lang="en-GB" sz="2600" dirty="0">
              <a:latin typeface="Myriad Pro Light Cond" pitchFamily="34" charset="0"/>
              <a:ea typeface="Adobe Myungjo Std M" pitchFamily="18" charset="-128"/>
            </a:endParaRPr>
          </a:p>
        </p:txBody>
      </p:sp>
    </p:spTree>
    <p:extLst>
      <p:ext uri="{BB962C8B-B14F-4D97-AF65-F5344CB8AC3E}">
        <p14:creationId xmlns:p14="http://schemas.microsoft.com/office/powerpoint/2010/main" val="4193510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4537" y="1035496"/>
            <a:ext cx="4553744" cy="4553744"/>
          </a:xfrm>
          <a:prstGeom prst="rect">
            <a:avLst/>
          </a:prstGeom>
        </p:spPr>
      </p:pic>
      <p:sp>
        <p:nvSpPr>
          <p:cNvPr id="7" name="Content Placeholder 2"/>
          <p:cNvSpPr txBox="1">
            <a:spLocks/>
          </p:cNvSpPr>
          <p:nvPr/>
        </p:nvSpPr>
        <p:spPr>
          <a:xfrm>
            <a:off x="609600" y="548680"/>
            <a:ext cx="8229600" cy="557748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GB" dirty="0" smtClean="0"/>
          </a:p>
          <a:p>
            <a:endParaRPr lang="en-GB" dirty="0" smtClean="0"/>
          </a:p>
          <a:p>
            <a:endParaRPr lang="en-GB" sz="1400" dirty="0"/>
          </a:p>
        </p:txBody>
      </p:sp>
      <p:sp>
        <p:nvSpPr>
          <p:cNvPr id="3" name="TextBox 2"/>
          <p:cNvSpPr txBox="1"/>
          <p:nvPr/>
        </p:nvSpPr>
        <p:spPr>
          <a:xfrm>
            <a:off x="1043608" y="2224954"/>
            <a:ext cx="1927835" cy="461665"/>
          </a:xfrm>
          <a:prstGeom prst="rect">
            <a:avLst/>
          </a:prstGeom>
          <a:noFill/>
        </p:spPr>
        <p:txBody>
          <a:bodyPr wrap="none" rtlCol="0">
            <a:spAutoFit/>
          </a:bodyPr>
          <a:lstStyle/>
          <a:p>
            <a:r>
              <a:rPr lang="en-GB" sz="2400" b="1" dirty="0" smtClean="0">
                <a:solidFill>
                  <a:srgbClr val="0070C0"/>
                </a:solidFill>
              </a:rPr>
              <a:t>7/12</a:t>
            </a:r>
            <a:r>
              <a:rPr lang="en-GB" sz="2400" b="1" dirty="0" smtClean="0"/>
              <a:t>  vs  </a:t>
            </a:r>
            <a:r>
              <a:rPr lang="en-GB" sz="2400" b="1" dirty="0" smtClean="0">
                <a:solidFill>
                  <a:srgbClr val="00B050"/>
                </a:solidFill>
              </a:rPr>
              <a:t>5/12</a:t>
            </a:r>
            <a:endParaRPr lang="en-GB" sz="2400" b="1" dirty="0">
              <a:solidFill>
                <a:srgbClr val="00B050"/>
              </a:solidFill>
            </a:endParaRPr>
          </a:p>
        </p:txBody>
      </p:sp>
      <p:sp>
        <p:nvSpPr>
          <p:cNvPr id="8" name="TextBox 7"/>
          <p:cNvSpPr txBox="1"/>
          <p:nvPr/>
        </p:nvSpPr>
        <p:spPr>
          <a:xfrm>
            <a:off x="5884525" y="2224954"/>
            <a:ext cx="1927835" cy="461665"/>
          </a:xfrm>
          <a:prstGeom prst="rect">
            <a:avLst/>
          </a:prstGeom>
          <a:noFill/>
        </p:spPr>
        <p:txBody>
          <a:bodyPr wrap="none" rtlCol="0">
            <a:spAutoFit/>
          </a:bodyPr>
          <a:lstStyle/>
          <a:p>
            <a:r>
              <a:rPr lang="en-GB" sz="2400" b="1" dirty="0">
                <a:solidFill>
                  <a:srgbClr val="00B050"/>
                </a:solidFill>
              </a:rPr>
              <a:t>7</a:t>
            </a:r>
            <a:r>
              <a:rPr lang="en-GB" sz="2400" b="1" dirty="0" smtClean="0">
                <a:solidFill>
                  <a:srgbClr val="00B050"/>
                </a:solidFill>
              </a:rPr>
              <a:t>/12</a:t>
            </a:r>
            <a:r>
              <a:rPr lang="en-GB" sz="2400" b="1" dirty="0" smtClean="0"/>
              <a:t>  vs  </a:t>
            </a:r>
            <a:r>
              <a:rPr lang="en-GB" sz="2400" b="1" dirty="0" smtClean="0">
                <a:solidFill>
                  <a:srgbClr val="FF0000"/>
                </a:solidFill>
              </a:rPr>
              <a:t>5/12</a:t>
            </a:r>
            <a:endParaRPr lang="en-GB" sz="2400" b="1" dirty="0">
              <a:solidFill>
                <a:srgbClr val="FF0000"/>
              </a:solidFill>
            </a:endParaRPr>
          </a:p>
        </p:txBody>
      </p:sp>
      <p:sp>
        <p:nvSpPr>
          <p:cNvPr id="9" name="TextBox 8"/>
          <p:cNvSpPr txBox="1"/>
          <p:nvPr/>
        </p:nvSpPr>
        <p:spPr>
          <a:xfrm>
            <a:off x="3371320" y="4942043"/>
            <a:ext cx="2238818" cy="461665"/>
          </a:xfrm>
          <a:prstGeom prst="rect">
            <a:avLst/>
          </a:prstGeom>
          <a:noFill/>
        </p:spPr>
        <p:txBody>
          <a:bodyPr wrap="none" rtlCol="0">
            <a:spAutoFit/>
          </a:bodyPr>
          <a:lstStyle/>
          <a:p>
            <a:r>
              <a:rPr lang="en-GB" sz="2400" b="1" dirty="0" smtClean="0">
                <a:solidFill>
                  <a:srgbClr val="FF0000"/>
                </a:solidFill>
              </a:rPr>
              <a:t>25/36</a:t>
            </a:r>
            <a:r>
              <a:rPr lang="en-GB" sz="2400" b="1" dirty="0" smtClean="0"/>
              <a:t>  vs  </a:t>
            </a:r>
            <a:r>
              <a:rPr lang="en-GB" sz="2400" b="1" dirty="0" smtClean="0">
                <a:solidFill>
                  <a:srgbClr val="0070C0"/>
                </a:solidFill>
              </a:rPr>
              <a:t>11/36</a:t>
            </a:r>
            <a:endParaRPr lang="en-GB" sz="2400" b="1" dirty="0">
              <a:solidFill>
                <a:srgbClr val="0070C0"/>
              </a:solidFill>
            </a:endParaRPr>
          </a:p>
        </p:txBody>
      </p:sp>
      <p:sp>
        <p:nvSpPr>
          <p:cNvPr id="10" name="Content Placeholder 2"/>
          <p:cNvSpPr>
            <a:spLocks noGrp="1"/>
          </p:cNvSpPr>
          <p:nvPr>
            <p:ph sz="quarter" idx="1"/>
          </p:nvPr>
        </p:nvSpPr>
        <p:spPr>
          <a:xfrm>
            <a:off x="457200" y="548680"/>
            <a:ext cx="8229600" cy="5577483"/>
          </a:xfrm>
        </p:spPr>
        <p:txBody>
          <a:bodyPr>
            <a:normAutofit/>
          </a:bodyPr>
          <a:lstStyle/>
          <a:p>
            <a:pPr marL="0" indent="0">
              <a:buNone/>
            </a:pPr>
            <a:r>
              <a:rPr lang="en-GB" sz="3000" b="1" dirty="0" smtClean="0"/>
              <a:t>The three dice are designed to be "non-transitive"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560" y="5824314"/>
            <a:ext cx="592248" cy="592248"/>
          </a:xfrm>
          <a:prstGeom prst="rect">
            <a:avLst/>
          </a:prstGeom>
        </p:spPr>
      </p:pic>
      <p:sp>
        <p:nvSpPr>
          <p:cNvPr id="13" name="Title 1"/>
          <p:cNvSpPr txBox="1">
            <a:spLocks/>
          </p:cNvSpPr>
          <p:nvPr/>
        </p:nvSpPr>
        <p:spPr>
          <a:xfrm>
            <a:off x="1240582" y="5843364"/>
            <a:ext cx="4067944"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2600" dirty="0" smtClean="0">
                <a:latin typeface="Myriad Pro Light Cond" pitchFamily="34" charset="0"/>
                <a:ea typeface="Adobe Myungjo Std M" pitchFamily="18" charset="-128"/>
              </a:rPr>
              <a:t>Devious Dice</a:t>
            </a:r>
            <a:endParaRPr lang="en-GB" sz="2600" dirty="0">
              <a:latin typeface="Myriad Pro Light Cond" pitchFamily="34" charset="0"/>
              <a:ea typeface="Adobe Myungjo Std M" pitchFamily="18" charset="-128"/>
            </a:endParaRPr>
          </a:p>
        </p:txBody>
      </p:sp>
    </p:spTree>
    <p:extLst>
      <p:ext uri="{BB962C8B-B14F-4D97-AF65-F5344CB8AC3E}">
        <p14:creationId xmlns:p14="http://schemas.microsoft.com/office/powerpoint/2010/main" val="3542147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p:txBody>
          <a:bodyPr/>
          <a:lstStyle/>
          <a:p>
            <a:pPr eaLnBrk="1" hangingPunct="1">
              <a:spcAft>
                <a:spcPts val="1200"/>
              </a:spcAft>
            </a:pPr>
            <a:endParaRPr lang="en-GB" sz="3600" dirty="0" smtClean="0"/>
          </a:p>
          <a:p>
            <a:pPr eaLnBrk="1" hangingPunct="1">
              <a:spcAft>
                <a:spcPts val="1200"/>
              </a:spcAft>
            </a:pPr>
            <a:endParaRPr lang="en-GB" sz="3600" dirty="0" smtClean="0"/>
          </a:p>
          <a:p>
            <a:pPr eaLnBrk="1" hangingPunct="1">
              <a:spcAft>
                <a:spcPts val="1200"/>
              </a:spcAft>
            </a:pPr>
            <a:endParaRPr lang="en-GB" sz="3200" dirty="0" smtClean="0"/>
          </a:p>
          <a:p>
            <a:pPr eaLnBrk="1" hangingPunct="1">
              <a:spcAft>
                <a:spcPts val="1200"/>
              </a:spcAft>
            </a:pPr>
            <a:endParaRPr lang="en-GB" sz="3600" dirty="0" smtClean="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6966"/>
          <a:stretch/>
        </p:blipFill>
        <p:spPr>
          <a:xfrm>
            <a:off x="-60755" y="824255"/>
            <a:ext cx="9258300" cy="5125025"/>
          </a:xfrm>
          <a:prstGeom prst="rect">
            <a:avLst/>
          </a:prstGeom>
        </p:spPr>
      </p:pic>
    </p:spTree>
    <p:extLst>
      <p:ext uri="{BB962C8B-B14F-4D97-AF65-F5344CB8AC3E}">
        <p14:creationId xmlns:p14="http://schemas.microsoft.com/office/powerpoint/2010/main" val="427735162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48680"/>
            <a:ext cx="8229600" cy="5577483"/>
          </a:xfrm>
        </p:spPr>
        <p:txBody>
          <a:bodyPr>
            <a:normAutofit/>
          </a:bodyPr>
          <a:lstStyle/>
          <a:p>
            <a:r>
              <a:rPr lang="en-GB" sz="3000" dirty="0" smtClean="0"/>
              <a:t>Counterintuitively, there is no best dice! This is tricky to explain, but the key idea is that “size of victory” is irrelevant </a:t>
            </a:r>
            <a:r>
              <a:rPr lang="en-GB" sz="3000" dirty="0"/>
              <a:t>– </a:t>
            </a:r>
            <a:r>
              <a:rPr lang="en-GB" sz="3000" dirty="0" smtClean="0"/>
              <a:t>all wins count the same</a:t>
            </a:r>
          </a:p>
          <a:p>
            <a:r>
              <a:rPr lang="en-GB" sz="3000" dirty="0" smtClean="0"/>
              <a:t>Observe that while each of the dice has 21 dots, when Red fights Blue, all Red's wins are always by just 1 dot (Red 4 vs Blue 3), while Blue's wins are always larger (either 2 or 5 dots)</a:t>
            </a:r>
          </a:p>
          <a:p>
            <a:r>
              <a:rPr lang="en-GB" sz="3000" dirty="0" smtClean="0"/>
              <a:t>So Red wins more often, but by a smaller margin</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5824314"/>
            <a:ext cx="592248" cy="592248"/>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1829" y="4969743"/>
            <a:ext cx="1130651" cy="1495830"/>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04456" y="4941168"/>
            <a:ext cx="1187624" cy="1533710"/>
          </a:xfrm>
          <a:prstGeom prst="rect">
            <a:avLst/>
          </a:prstGeom>
        </p:spPr>
      </p:pic>
      <p:sp>
        <p:nvSpPr>
          <p:cNvPr id="14" name="TextBox 13"/>
          <p:cNvSpPr txBox="1"/>
          <p:nvPr/>
        </p:nvSpPr>
        <p:spPr>
          <a:xfrm>
            <a:off x="5357518" y="5471431"/>
            <a:ext cx="2238818" cy="461665"/>
          </a:xfrm>
          <a:prstGeom prst="rect">
            <a:avLst/>
          </a:prstGeom>
          <a:noFill/>
        </p:spPr>
        <p:txBody>
          <a:bodyPr wrap="none" rtlCol="0">
            <a:spAutoFit/>
          </a:bodyPr>
          <a:lstStyle/>
          <a:p>
            <a:r>
              <a:rPr lang="en-GB" sz="2400" b="1" dirty="0" smtClean="0">
                <a:solidFill>
                  <a:srgbClr val="FF0000"/>
                </a:solidFill>
              </a:rPr>
              <a:t>25/36</a:t>
            </a:r>
            <a:r>
              <a:rPr lang="en-GB" sz="2400" b="1" dirty="0" smtClean="0"/>
              <a:t>  vs  </a:t>
            </a:r>
            <a:r>
              <a:rPr lang="en-GB" sz="2400" b="1" dirty="0" smtClean="0">
                <a:solidFill>
                  <a:srgbClr val="0070C0"/>
                </a:solidFill>
              </a:rPr>
              <a:t>11/36</a:t>
            </a:r>
            <a:endParaRPr lang="en-GB" sz="2400" b="1" dirty="0">
              <a:solidFill>
                <a:srgbClr val="0070C0"/>
              </a:solidFill>
            </a:endParaRPr>
          </a:p>
        </p:txBody>
      </p:sp>
      <p:sp>
        <p:nvSpPr>
          <p:cNvPr id="10" name="Title 1"/>
          <p:cNvSpPr txBox="1">
            <a:spLocks/>
          </p:cNvSpPr>
          <p:nvPr/>
        </p:nvSpPr>
        <p:spPr>
          <a:xfrm>
            <a:off x="1240582" y="5843364"/>
            <a:ext cx="4067944"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2600" dirty="0" smtClean="0">
                <a:latin typeface="Myriad Pro Light Cond" pitchFamily="34" charset="0"/>
                <a:ea typeface="Adobe Myungjo Std M" pitchFamily="18" charset="-128"/>
              </a:rPr>
              <a:t>Devious Dice</a:t>
            </a:r>
            <a:endParaRPr lang="en-GB" sz="2600" dirty="0">
              <a:latin typeface="Myriad Pro Light Cond" pitchFamily="34" charset="0"/>
              <a:ea typeface="Adobe Myungjo Std M" pitchFamily="18" charset="-128"/>
            </a:endParaRPr>
          </a:p>
        </p:txBody>
      </p:sp>
    </p:spTree>
    <p:extLst>
      <p:ext uri="{BB962C8B-B14F-4D97-AF65-F5344CB8AC3E}">
        <p14:creationId xmlns:p14="http://schemas.microsoft.com/office/powerpoint/2010/main" val="1175096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4537" y="1035496"/>
            <a:ext cx="4553744" cy="4553744"/>
          </a:xfrm>
          <a:prstGeom prst="rect">
            <a:avLst/>
          </a:prstGeom>
        </p:spPr>
      </p:pic>
      <p:sp>
        <p:nvSpPr>
          <p:cNvPr id="7" name="Content Placeholder 2"/>
          <p:cNvSpPr txBox="1">
            <a:spLocks/>
          </p:cNvSpPr>
          <p:nvPr/>
        </p:nvSpPr>
        <p:spPr>
          <a:xfrm>
            <a:off x="609600" y="548680"/>
            <a:ext cx="8229600" cy="557748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GB" dirty="0" smtClean="0"/>
          </a:p>
          <a:p>
            <a:endParaRPr lang="en-GB" dirty="0" smtClean="0"/>
          </a:p>
          <a:p>
            <a:endParaRPr lang="en-GB" sz="1400" dirty="0"/>
          </a:p>
        </p:txBody>
      </p:sp>
      <p:sp>
        <p:nvSpPr>
          <p:cNvPr id="3" name="TextBox 2"/>
          <p:cNvSpPr txBox="1"/>
          <p:nvPr/>
        </p:nvSpPr>
        <p:spPr>
          <a:xfrm>
            <a:off x="1043608" y="2224954"/>
            <a:ext cx="1927835" cy="461665"/>
          </a:xfrm>
          <a:prstGeom prst="rect">
            <a:avLst/>
          </a:prstGeom>
          <a:noFill/>
        </p:spPr>
        <p:txBody>
          <a:bodyPr wrap="none" rtlCol="0">
            <a:spAutoFit/>
          </a:bodyPr>
          <a:lstStyle/>
          <a:p>
            <a:r>
              <a:rPr lang="en-GB" sz="2400" b="1" dirty="0" smtClean="0">
                <a:solidFill>
                  <a:srgbClr val="0070C0"/>
                </a:solidFill>
              </a:rPr>
              <a:t>7/12</a:t>
            </a:r>
            <a:r>
              <a:rPr lang="en-GB" sz="2400" b="1" dirty="0" smtClean="0"/>
              <a:t>  vs  </a:t>
            </a:r>
            <a:r>
              <a:rPr lang="en-GB" sz="2400" b="1" dirty="0" smtClean="0">
                <a:solidFill>
                  <a:srgbClr val="00B050"/>
                </a:solidFill>
              </a:rPr>
              <a:t>5/12</a:t>
            </a:r>
            <a:endParaRPr lang="en-GB" sz="2400" b="1" dirty="0">
              <a:solidFill>
                <a:srgbClr val="00B050"/>
              </a:solidFill>
            </a:endParaRPr>
          </a:p>
        </p:txBody>
      </p:sp>
      <p:sp>
        <p:nvSpPr>
          <p:cNvPr id="8" name="TextBox 7"/>
          <p:cNvSpPr txBox="1"/>
          <p:nvPr/>
        </p:nvSpPr>
        <p:spPr>
          <a:xfrm>
            <a:off x="5884525" y="2224954"/>
            <a:ext cx="1927835" cy="461665"/>
          </a:xfrm>
          <a:prstGeom prst="rect">
            <a:avLst/>
          </a:prstGeom>
          <a:noFill/>
        </p:spPr>
        <p:txBody>
          <a:bodyPr wrap="none" rtlCol="0">
            <a:spAutoFit/>
          </a:bodyPr>
          <a:lstStyle/>
          <a:p>
            <a:r>
              <a:rPr lang="en-GB" sz="2400" b="1" dirty="0">
                <a:solidFill>
                  <a:srgbClr val="00B050"/>
                </a:solidFill>
              </a:rPr>
              <a:t>7</a:t>
            </a:r>
            <a:r>
              <a:rPr lang="en-GB" sz="2400" b="1" dirty="0" smtClean="0">
                <a:solidFill>
                  <a:srgbClr val="00B050"/>
                </a:solidFill>
              </a:rPr>
              <a:t>/12</a:t>
            </a:r>
            <a:r>
              <a:rPr lang="en-GB" sz="2400" b="1" dirty="0" smtClean="0"/>
              <a:t>  vs  </a:t>
            </a:r>
            <a:r>
              <a:rPr lang="en-GB" sz="2400" b="1" dirty="0" smtClean="0">
                <a:solidFill>
                  <a:srgbClr val="FF0000"/>
                </a:solidFill>
              </a:rPr>
              <a:t>5/12</a:t>
            </a:r>
            <a:endParaRPr lang="en-GB" sz="2400" b="1" dirty="0">
              <a:solidFill>
                <a:srgbClr val="FF0000"/>
              </a:solidFill>
            </a:endParaRPr>
          </a:p>
        </p:txBody>
      </p:sp>
      <p:sp>
        <p:nvSpPr>
          <p:cNvPr id="9" name="TextBox 8"/>
          <p:cNvSpPr txBox="1"/>
          <p:nvPr/>
        </p:nvSpPr>
        <p:spPr>
          <a:xfrm>
            <a:off x="3371320" y="4942043"/>
            <a:ext cx="2238818" cy="461665"/>
          </a:xfrm>
          <a:prstGeom prst="rect">
            <a:avLst/>
          </a:prstGeom>
          <a:noFill/>
        </p:spPr>
        <p:txBody>
          <a:bodyPr wrap="none" rtlCol="0">
            <a:spAutoFit/>
          </a:bodyPr>
          <a:lstStyle/>
          <a:p>
            <a:r>
              <a:rPr lang="en-GB" sz="2400" b="1" dirty="0" smtClean="0">
                <a:solidFill>
                  <a:srgbClr val="FF0000"/>
                </a:solidFill>
              </a:rPr>
              <a:t>25/36</a:t>
            </a:r>
            <a:r>
              <a:rPr lang="en-GB" sz="2400" b="1" dirty="0" smtClean="0"/>
              <a:t>  vs  </a:t>
            </a:r>
            <a:r>
              <a:rPr lang="en-GB" sz="2400" b="1" dirty="0" smtClean="0">
                <a:solidFill>
                  <a:srgbClr val="0070C0"/>
                </a:solidFill>
              </a:rPr>
              <a:t>11/36</a:t>
            </a:r>
            <a:endParaRPr lang="en-GB" sz="2400" b="1" dirty="0">
              <a:solidFill>
                <a:srgbClr val="0070C0"/>
              </a:solidFill>
            </a:endParaRPr>
          </a:p>
        </p:txBody>
      </p:sp>
      <p:sp>
        <p:nvSpPr>
          <p:cNvPr id="10" name="Content Placeholder 2"/>
          <p:cNvSpPr>
            <a:spLocks noGrp="1"/>
          </p:cNvSpPr>
          <p:nvPr>
            <p:ph sz="quarter" idx="1"/>
          </p:nvPr>
        </p:nvSpPr>
        <p:spPr>
          <a:xfrm>
            <a:off x="457200" y="548680"/>
            <a:ext cx="8229600" cy="5577483"/>
          </a:xfrm>
        </p:spPr>
        <p:txBody>
          <a:bodyPr>
            <a:normAutofit/>
          </a:bodyPr>
          <a:lstStyle/>
          <a:p>
            <a:pPr marL="0" indent="0">
              <a:buNone/>
            </a:pPr>
            <a:r>
              <a:rPr lang="en-GB" sz="3000" b="1" dirty="0" smtClean="0"/>
              <a:t>This principle holds for each head-to-head…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560" y="5824314"/>
            <a:ext cx="592248" cy="592248"/>
          </a:xfrm>
          <a:prstGeom prst="rect">
            <a:avLst/>
          </a:prstGeom>
        </p:spPr>
      </p:pic>
      <p:sp>
        <p:nvSpPr>
          <p:cNvPr id="13" name="Title 1"/>
          <p:cNvSpPr txBox="1">
            <a:spLocks/>
          </p:cNvSpPr>
          <p:nvPr/>
        </p:nvSpPr>
        <p:spPr>
          <a:xfrm>
            <a:off x="1240582" y="5843364"/>
            <a:ext cx="4067944"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2600" dirty="0" smtClean="0">
                <a:latin typeface="Myriad Pro Light Cond" pitchFamily="34" charset="0"/>
                <a:ea typeface="Adobe Myungjo Std M" pitchFamily="18" charset="-128"/>
              </a:rPr>
              <a:t>Devious Dice</a:t>
            </a:r>
            <a:endParaRPr lang="en-GB" sz="2600" dirty="0">
              <a:latin typeface="Myriad Pro Light Cond" pitchFamily="34" charset="0"/>
              <a:ea typeface="Adobe Myungjo Std M" pitchFamily="18" charset="-128"/>
            </a:endParaRPr>
          </a:p>
        </p:txBody>
      </p:sp>
    </p:spTree>
    <p:extLst>
      <p:ext uri="{BB962C8B-B14F-4D97-AF65-F5344CB8AC3E}">
        <p14:creationId xmlns:p14="http://schemas.microsoft.com/office/powerpoint/2010/main" val="2243982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48680"/>
            <a:ext cx="8229600" cy="5577483"/>
          </a:xfrm>
        </p:spPr>
        <p:txBody>
          <a:bodyPr>
            <a:normAutofit/>
          </a:bodyPr>
          <a:lstStyle/>
          <a:p>
            <a:pPr marL="457200" indent="-457200"/>
            <a:r>
              <a:rPr lang="en-GB" sz="3000" dirty="0" smtClean="0"/>
              <a:t>We’ll now illustrate how R can be used to generate these same answers via simulation</a:t>
            </a:r>
            <a:endParaRPr lang="en-GB" sz="3000" dirty="0"/>
          </a:p>
          <a:p>
            <a:pPr marL="457200" indent="-457200"/>
            <a:endParaRPr lang="en-GB" sz="800" dirty="0" smtClean="0"/>
          </a:p>
          <a:p>
            <a:pPr marL="457200" indent="-457200"/>
            <a:r>
              <a:rPr lang="en-GB" sz="3000" dirty="0" smtClean="0"/>
              <a:t>Fundamentally, probability can be thought of as a description of what would happen </a:t>
            </a:r>
            <a:r>
              <a:rPr lang="en-GB" sz="3000" dirty="0"/>
              <a:t>if </a:t>
            </a:r>
            <a:r>
              <a:rPr lang="en-GB" sz="3000" dirty="0" smtClean="0"/>
              <a:t>you were to look </a:t>
            </a:r>
            <a:r>
              <a:rPr lang="en-GB" sz="3000" dirty="0"/>
              <a:t>at a very large number of </a:t>
            </a:r>
            <a:r>
              <a:rPr lang="en-GB" sz="3000" dirty="0" smtClean="0"/>
              <a:t>repetitions</a:t>
            </a:r>
            <a:endParaRPr lang="en-GB" sz="3000" dirty="0"/>
          </a:p>
          <a:p>
            <a:pPr marL="457200" indent="-457200"/>
            <a:endParaRPr lang="en-GB" sz="800" dirty="0" smtClean="0"/>
          </a:p>
          <a:p>
            <a:pPr marL="457200" indent="-457200"/>
            <a:r>
              <a:rPr lang="en-GB" sz="3000" dirty="0" smtClean="0"/>
              <a:t>Probability in the real-world</a:t>
            </a:r>
            <a:r>
              <a:rPr lang="en-GB" sz="3000" dirty="0"/>
              <a:t> </a:t>
            </a:r>
            <a:r>
              <a:rPr lang="en-GB" sz="3000" dirty="0" smtClean="0"/>
              <a:t>applications almost always involves computer simulations – not working by hand!</a:t>
            </a:r>
          </a:p>
          <a:p>
            <a:pPr marL="457200" indent="-457200"/>
            <a:endParaRPr lang="en-GB" sz="800" dirty="0" smtClean="0"/>
          </a:p>
          <a:p>
            <a:pPr marL="457200" indent="-457200"/>
            <a:endParaRPr lang="en-GB" sz="30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5824314"/>
            <a:ext cx="592248" cy="592248"/>
          </a:xfrm>
          <a:prstGeom prst="rect">
            <a:avLst/>
          </a:prstGeom>
        </p:spPr>
      </p:pic>
      <p:sp>
        <p:nvSpPr>
          <p:cNvPr id="5" name="Title 1"/>
          <p:cNvSpPr txBox="1">
            <a:spLocks/>
          </p:cNvSpPr>
          <p:nvPr/>
        </p:nvSpPr>
        <p:spPr>
          <a:xfrm>
            <a:off x="1240582" y="5843364"/>
            <a:ext cx="4067944"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2600" dirty="0" smtClean="0">
                <a:latin typeface="Myriad Pro Light Cond" pitchFamily="34" charset="0"/>
                <a:ea typeface="Adobe Myungjo Std M" pitchFamily="18" charset="-128"/>
              </a:rPr>
              <a:t>Devious Dice</a:t>
            </a:r>
            <a:endParaRPr lang="en-GB" sz="2600" dirty="0">
              <a:latin typeface="Myriad Pro Light Cond" pitchFamily="34" charset="0"/>
              <a:ea typeface="Adobe Myungjo Std M" pitchFamily="18" charset="-128"/>
            </a:endParaRPr>
          </a:p>
        </p:txBody>
      </p:sp>
    </p:spTree>
    <p:extLst>
      <p:ext uri="{BB962C8B-B14F-4D97-AF65-F5344CB8AC3E}">
        <p14:creationId xmlns:p14="http://schemas.microsoft.com/office/powerpoint/2010/main" val="2560408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48680"/>
            <a:ext cx="8229600" cy="5577483"/>
          </a:xfrm>
        </p:spPr>
        <p:txBody>
          <a:bodyPr>
            <a:normAutofit/>
          </a:bodyPr>
          <a:lstStyle/>
          <a:p>
            <a:r>
              <a:rPr lang="en-GB" sz="3000" dirty="0" smtClean="0"/>
              <a:t>Finding probabilities via computer simulation</a:t>
            </a:r>
          </a:p>
          <a:p>
            <a:pPr marL="0" indent="0">
              <a:buNone/>
            </a:pPr>
            <a:endParaRPr lang="en-GB" sz="700" b="1" dirty="0" smtClean="0">
              <a:solidFill>
                <a:schemeClr val="tx1">
                  <a:lumMod val="75000"/>
                  <a:lumOff val="25000"/>
                </a:schemeClr>
              </a:solidFill>
              <a:latin typeface="Courier New" panose="02070309020205020404" pitchFamily="49" charset="0"/>
              <a:cs typeface="Courier New" panose="02070309020205020404" pitchFamily="49" charset="0"/>
            </a:endParaRPr>
          </a:p>
          <a:p>
            <a:pPr marL="0" indent="0">
              <a:buNone/>
            </a:pPr>
            <a:r>
              <a:rPr lang="en-GB" sz="1700" b="1" dirty="0" err="1" smtClean="0">
                <a:solidFill>
                  <a:srgbClr val="FF0000"/>
                </a:solidFill>
                <a:latin typeface="Courier New" panose="02070309020205020404" pitchFamily="49" charset="0"/>
                <a:cs typeface="Courier New" panose="02070309020205020404" pitchFamily="49" charset="0"/>
              </a:rPr>
              <a:t>set.seed</a:t>
            </a:r>
            <a:r>
              <a:rPr lang="en-GB" sz="1700" b="1" dirty="0" smtClean="0">
                <a:solidFill>
                  <a:srgbClr val="FF0000"/>
                </a:solidFill>
                <a:latin typeface="Courier New" panose="02070309020205020404" pitchFamily="49" charset="0"/>
                <a:cs typeface="Courier New" panose="02070309020205020404" pitchFamily="49" charset="0"/>
              </a:rPr>
              <a:t>(42)</a:t>
            </a:r>
          </a:p>
          <a:p>
            <a:pPr marL="0" indent="0">
              <a:buNone/>
            </a:pPr>
            <a:r>
              <a:rPr lang="en-GB" sz="1700" b="1" dirty="0" smtClean="0">
                <a:solidFill>
                  <a:srgbClr val="FF0000"/>
                </a:solidFill>
                <a:latin typeface="Courier New" panose="02070309020205020404" pitchFamily="49" charset="0"/>
                <a:cs typeface="Courier New" panose="02070309020205020404" pitchFamily="49" charset="0"/>
              </a:rPr>
              <a:t>n </a:t>
            </a:r>
            <a:r>
              <a:rPr lang="en-GB" sz="1700" b="1" dirty="0">
                <a:solidFill>
                  <a:srgbClr val="FF0000"/>
                </a:solidFill>
                <a:latin typeface="Courier New" panose="02070309020205020404" pitchFamily="49" charset="0"/>
                <a:cs typeface="Courier New" panose="02070309020205020404" pitchFamily="49" charset="0"/>
              </a:rPr>
              <a:t>= 1000000</a:t>
            </a:r>
          </a:p>
          <a:p>
            <a:pPr marL="0" indent="0">
              <a:buNone/>
            </a:pPr>
            <a:r>
              <a:rPr lang="en-GB" sz="1700" b="1" dirty="0" smtClean="0">
                <a:solidFill>
                  <a:srgbClr val="FF0000"/>
                </a:solidFill>
                <a:latin typeface="Courier New" panose="02070309020205020404" pitchFamily="49" charset="0"/>
                <a:cs typeface="Courier New" panose="02070309020205020404" pitchFamily="49" charset="0"/>
              </a:rPr>
              <a:t>red </a:t>
            </a:r>
            <a:r>
              <a:rPr lang="en-GB" sz="1700" b="1" dirty="0">
                <a:solidFill>
                  <a:srgbClr val="FF0000"/>
                </a:solidFill>
                <a:latin typeface="Courier New" panose="02070309020205020404" pitchFamily="49" charset="0"/>
                <a:cs typeface="Courier New" panose="02070309020205020404" pitchFamily="49" charset="0"/>
              </a:rPr>
              <a:t>= sample(c(1,4,4,4,4,4</a:t>
            </a:r>
            <a:r>
              <a:rPr lang="en-GB" sz="1700" b="1" dirty="0" smtClean="0">
                <a:solidFill>
                  <a:srgbClr val="FF0000"/>
                </a:solidFill>
                <a:latin typeface="Courier New" panose="02070309020205020404" pitchFamily="49" charset="0"/>
                <a:cs typeface="Courier New" panose="02070309020205020404" pitchFamily="49" charset="0"/>
              </a:rPr>
              <a:t>), n, replace=TRUE</a:t>
            </a:r>
            <a:r>
              <a:rPr lang="en-GB" sz="1700" b="1" dirty="0">
                <a:solidFill>
                  <a:srgbClr val="FF0000"/>
                </a:solidFill>
                <a:latin typeface="Courier New" panose="02070309020205020404" pitchFamily="49" charset="0"/>
                <a:cs typeface="Courier New" panose="02070309020205020404" pitchFamily="49" charset="0"/>
              </a:rPr>
              <a:t>)</a:t>
            </a:r>
          </a:p>
          <a:p>
            <a:pPr marL="0" indent="0">
              <a:buNone/>
            </a:pPr>
            <a:r>
              <a:rPr lang="en-GB" sz="1700" b="1" dirty="0" smtClean="0">
                <a:solidFill>
                  <a:srgbClr val="FF0000"/>
                </a:solidFill>
                <a:latin typeface="Courier New" panose="02070309020205020404" pitchFamily="49" charset="0"/>
                <a:cs typeface="Courier New" panose="02070309020205020404" pitchFamily="49" charset="0"/>
              </a:rPr>
              <a:t>blue </a:t>
            </a:r>
            <a:r>
              <a:rPr lang="en-GB" sz="1700" b="1" dirty="0">
                <a:solidFill>
                  <a:srgbClr val="FF0000"/>
                </a:solidFill>
                <a:latin typeface="Courier New" panose="02070309020205020404" pitchFamily="49" charset="0"/>
                <a:cs typeface="Courier New" panose="02070309020205020404" pitchFamily="49" charset="0"/>
              </a:rPr>
              <a:t>= sample(c(3,3,3,3,3,6</a:t>
            </a:r>
            <a:r>
              <a:rPr lang="en-GB" sz="1700" b="1" dirty="0" smtClean="0">
                <a:solidFill>
                  <a:srgbClr val="FF0000"/>
                </a:solidFill>
                <a:latin typeface="Courier New" panose="02070309020205020404" pitchFamily="49" charset="0"/>
                <a:cs typeface="Courier New" panose="02070309020205020404" pitchFamily="49" charset="0"/>
              </a:rPr>
              <a:t>), n, replace=TRUE</a:t>
            </a:r>
            <a:r>
              <a:rPr lang="en-GB" sz="1700" b="1" dirty="0">
                <a:solidFill>
                  <a:srgbClr val="FF0000"/>
                </a:solidFill>
                <a:latin typeface="Courier New" panose="02070309020205020404" pitchFamily="49" charset="0"/>
                <a:cs typeface="Courier New" panose="02070309020205020404" pitchFamily="49" charset="0"/>
              </a:rPr>
              <a:t>)</a:t>
            </a:r>
          </a:p>
          <a:p>
            <a:pPr marL="0" indent="0">
              <a:buNone/>
            </a:pPr>
            <a:r>
              <a:rPr lang="en-GB" sz="1700" b="1" dirty="0">
                <a:solidFill>
                  <a:srgbClr val="FF0000"/>
                </a:solidFill>
                <a:latin typeface="Courier New" panose="02070309020205020404" pitchFamily="49" charset="0"/>
                <a:cs typeface="Courier New" panose="02070309020205020404" pitchFamily="49" charset="0"/>
              </a:rPr>
              <a:t>table(</a:t>
            </a:r>
            <a:r>
              <a:rPr lang="en-GB" sz="1700" b="1" dirty="0" err="1">
                <a:solidFill>
                  <a:srgbClr val="FF0000"/>
                </a:solidFill>
                <a:latin typeface="Courier New" panose="02070309020205020404" pitchFamily="49" charset="0"/>
                <a:cs typeface="Courier New" panose="02070309020205020404" pitchFamily="49" charset="0"/>
              </a:rPr>
              <a:t>red,blue</a:t>
            </a:r>
            <a:r>
              <a:rPr lang="en-GB" sz="1700" b="1" dirty="0">
                <a:solidFill>
                  <a:srgbClr val="FF0000"/>
                </a:solidFill>
                <a:latin typeface="Courier New" panose="02070309020205020404" pitchFamily="49" charset="0"/>
                <a:cs typeface="Courier New" panose="02070309020205020404" pitchFamily="49" charset="0"/>
              </a:rPr>
              <a:t>)/n</a:t>
            </a:r>
          </a:p>
          <a:p>
            <a:pPr marL="0" indent="0">
              <a:buNone/>
            </a:pPr>
            <a:r>
              <a:rPr lang="en-GB" sz="1700" b="1" dirty="0">
                <a:solidFill>
                  <a:srgbClr val="0070C0"/>
                </a:solidFill>
                <a:latin typeface="Courier New" panose="02070309020205020404" pitchFamily="49" charset="0"/>
                <a:cs typeface="Courier New" panose="02070309020205020404" pitchFamily="49" charset="0"/>
              </a:rPr>
              <a:t> </a:t>
            </a:r>
            <a:r>
              <a:rPr lang="en-GB" sz="1700" b="1" dirty="0" smtClean="0">
                <a:solidFill>
                  <a:srgbClr val="0070C0"/>
                </a:solidFill>
                <a:latin typeface="Courier New" panose="02070309020205020404" pitchFamily="49" charset="0"/>
                <a:cs typeface="Courier New" panose="02070309020205020404" pitchFamily="49" charset="0"/>
              </a:rPr>
              <a:t>  blue</a:t>
            </a:r>
            <a:endParaRPr lang="en-GB" sz="1700" b="1" dirty="0">
              <a:solidFill>
                <a:srgbClr val="0070C0"/>
              </a:solidFill>
              <a:latin typeface="Courier New" panose="02070309020205020404" pitchFamily="49" charset="0"/>
              <a:cs typeface="Courier New" panose="02070309020205020404" pitchFamily="49" charset="0"/>
            </a:endParaRPr>
          </a:p>
          <a:p>
            <a:pPr marL="0" indent="0">
              <a:buNone/>
            </a:pPr>
            <a:r>
              <a:rPr lang="en-GB" sz="1700" b="1" dirty="0">
                <a:solidFill>
                  <a:srgbClr val="0070C0"/>
                </a:solidFill>
                <a:latin typeface="Courier New" panose="02070309020205020404" pitchFamily="49" charset="0"/>
                <a:cs typeface="Courier New" panose="02070309020205020404" pitchFamily="49" charset="0"/>
              </a:rPr>
              <a:t>red        3        6</a:t>
            </a:r>
          </a:p>
          <a:p>
            <a:pPr marL="0" indent="0">
              <a:buNone/>
            </a:pPr>
            <a:r>
              <a:rPr lang="en-GB" sz="1700" b="1" dirty="0">
                <a:solidFill>
                  <a:srgbClr val="0070C0"/>
                </a:solidFill>
                <a:latin typeface="Courier New" panose="02070309020205020404" pitchFamily="49" charset="0"/>
                <a:cs typeface="Courier New" panose="02070309020205020404" pitchFamily="49" charset="0"/>
              </a:rPr>
              <a:t>  1 0.138791 0.027883</a:t>
            </a:r>
          </a:p>
          <a:p>
            <a:pPr marL="0" indent="0">
              <a:buNone/>
            </a:pPr>
            <a:r>
              <a:rPr lang="en-GB" sz="1700" b="1" dirty="0">
                <a:solidFill>
                  <a:srgbClr val="0070C0"/>
                </a:solidFill>
                <a:latin typeface="Courier New" panose="02070309020205020404" pitchFamily="49" charset="0"/>
                <a:cs typeface="Courier New" panose="02070309020205020404" pitchFamily="49" charset="0"/>
              </a:rPr>
              <a:t>  4 0.693786 </a:t>
            </a:r>
            <a:r>
              <a:rPr lang="en-GB" sz="1700" b="1" dirty="0" smtClean="0">
                <a:solidFill>
                  <a:srgbClr val="0070C0"/>
                </a:solidFill>
                <a:latin typeface="Courier New" panose="02070309020205020404" pitchFamily="49" charset="0"/>
                <a:cs typeface="Courier New" panose="02070309020205020404" pitchFamily="49" charset="0"/>
              </a:rPr>
              <a:t>0.139540</a:t>
            </a:r>
          </a:p>
          <a:p>
            <a:pPr marL="0" indent="0">
              <a:buNone/>
            </a:pPr>
            <a:r>
              <a:rPr lang="en-GB" sz="1700" b="1" dirty="0" smtClean="0">
                <a:solidFill>
                  <a:srgbClr val="FF0000"/>
                </a:solidFill>
                <a:latin typeface="Courier New" panose="02070309020205020404" pitchFamily="49" charset="0"/>
                <a:cs typeface="Courier New" panose="02070309020205020404" pitchFamily="49" charset="0"/>
              </a:rPr>
              <a:t>36*table(</a:t>
            </a:r>
            <a:r>
              <a:rPr lang="en-GB" sz="1700" b="1" dirty="0" err="1" smtClean="0">
                <a:solidFill>
                  <a:srgbClr val="FF0000"/>
                </a:solidFill>
                <a:latin typeface="Courier New" panose="02070309020205020404" pitchFamily="49" charset="0"/>
                <a:cs typeface="Courier New" panose="02070309020205020404" pitchFamily="49" charset="0"/>
              </a:rPr>
              <a:t>red,blue</a:t>
            </a:r>
            <a:r>
              <a:rPr lang="en-GB" sz="1700" b="1" dirty="0">
                <a:solidFill>
                  <a:srgbClr val="FF0000"/>
                </a:solidFill>
                <a:latin typeface="Courier New" panose="02070309020205020404" pitchFamily="49" charset="0"/>
                <a:cs typeface="Courier New" panose="02070309020205020404" pitchFamily="49" charset="0"/>
              </a:rPr>
              <a:t>)/n</a:t>
            </a:r>
          </a:p>
          <a:p>
            <a:pPr marL="0" indent="0">
              <a:buNone/>
            </a:pPr>
            <a:r>
              <a:rPr lang="en-GB" sz="1700" b="1" dirty="0">
                <a:solidFill>
                  <a:srgbClr val="0070C0"/>
                </a:solidFill>
                <a:latin typeface="Courier New" panose="02070309020205020404" pitchFamily="49" charset="0"/>
                <a:cs typeface="Courier New" panose="02070309020205020404" pitchFamily="49" charset="0"/>
              </a:rPr>
              <a:t> </a:t>
            </a:r>
            <a:r>
              <a:rPr lang="en-GB" sz="1700" b="1" dirty="0" smtClean="0">
                <a:solidFill>
                  <a:srgbClr val="0070C0"/>
                </a:solidFill>
                <a:latin typeface="Courier New" panose="02070309020205020404" pitchFamily="49" charset="0"/>
                <a:cs typeface="Courier New" panose="02070309020205020404" pitchFamily="49" charset="0"/>
              </a:rPr>
              <a:t>  blue</a:t>
            </a:r>
            <a:endParaRPr lang="en-GB" sz="1700" b="1" dirty="0">
              <a:solidFill>
                <a:srgbClr val="0070C0"/>
              </a:solidFill>
              <a:latin typeface="Courier New" panose="02070309020205020404" pitchFamily="49" charset="0"/>
              <a:cs typeface="Courier New" panose="02070309020205020404" pitchFamily="49" charset="0"/>
            </a:endParaRPr>
          </a:p>
          <a:p>
            <a:pPr marL="0" indent="0">
              <a:buNone/>
            </a:pPr>
            <a:r>
              <a:rPr lang="en-GB" sz="1700" b="1" dirty="0">
                <a:solidFill>
                  <a:srgbClr val="0070C0"/>
                </a:solidFill>
                <a:latin typeface="Courier New" panose="02070309020205020404" pitchFamily="49" charset="0"/>
                <a:cs typeface="Courier New" panose="02070309020205020404" pitchFamily="49" charset="0"/>
              </a:rPr>
              <a:t>red         3         6</a:t>
            </a:r>
          </a:p>
          <a:p>
            <a:pPr marL="0" indent="0">
              <a:buNone/>
            </a:pPr>
            <a:r>
              <a:rPr lang="en-GB" sz="1700" b="1" dirty="0">
                <a:solidFill>
                  <a:srgbClr val="0070C0"/>
                </a:solidFill>
                <a:latin typeface="Courier New" panose="02070309020205020404" pitchFamily="49" charset="0"/>
                <a:cs typeface="Courier New" panose="02070309020205020404" pitchFamily="49" charset="0"/>
              </a:rPr>
              <a:t>  1  4.996476  1.003788</a:t>
            </a:r>
          </a:p>
          <a:p>
            <a:pPr marL="0" indent="0">
              <a:buNone/>
            </a:pPr>
            <a:r>
              <a:rPr lang="en-GB" sz="1700" b="1" dirty="0">
                <a:solidFill>
                  <a:srgbClr val="0070C0"/>
                </a:solidFill>
                <a:latin typeface="Courier New" panose="02070309020205020404" pitchFamily="49" charset="0"/>
                <a:cs typeface="Courier New" panose="02070309020205020404" pitchFamily="49" charset="0"/>
              </a:rPr>
              <a:t>  4 24.976296  5.023440</a:t>
            </a:r>
            <a:endParaRPr lang="en-GB" sz="800" b="1" dirty="0" smtClean="0">
              <a:solidFill>
                <a:srgbClr val="0070C0"/>
              </a:solidFill>
              <a:latin typeface="Courier New" panose="02070309020205020404" pitchFamily="49" charset="0"/>
              <a:cs typeface="Courier New" panose="02070309020205020404" pitchFamily="49" charset="0"/>
            </a:endParaRPr>
          </a:p>
          <a:p>
            <a:endParaRPr lang="en-GB" sz="2100" dirty="0">
              <a:latin typeface="Courier New" panose="02070309020205020404" pitchFamily="49" charset="0"/>
              <a:cs typeface="Courier New" panose="02070309020205020404" pitchFamily="49" charset="0"/>
            </a:endParaRPr>
          </a:p>
          <a:p>
            <a:endParaRPr lang="en-GB" sz="3000"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5824314"/>
            <a:ext cx="592248" cy="59224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1829" y="4969743"/>
            <a:ext cx="1130651" cy="149583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04456" y="4941168"/>
            <a:ext cx="1187624" cy="1533710"/>
          </a:xfrm>
          <a:prstGeom prst="rect">
            <a:avLst/>
          </a:prstGeom>
        </p:spPr>
      </p:pic>
      <p:sp>
        <p:nvSpPr>
          <p:cNvPr id="13" name="TextBox 12"/>
          <p:cNvSpPr txBox="1"/>
          <p:nvPr/>
        </p:nvSpPr>
        <p:spPr>
          <a:xfrm>
            <a:off x="5357518" y="5471431"/>
            <a:ext cx="2238818" cy="461665"/>
          </a:xfrm>
          <a:prstGeom prst="rect">
            <a:avLst/>
          </a:prstGeom>
          <a:noFill/>
        </p:spPr>
        <p:txBody>
          <a:bodyPr wrap="none" rtlCol="0">
            <a:spAutoFit/>
          </a:bodyPr>
          <a:lstStyle/>
          <a:p>
            <a:r>
              <a:rPr lang="en-GB" sz="2400" b="1" dirty="0" smtClean="0">
                <a:solidFill>
                  <a:srgbClr val="FF0000"/>
                </a:solidFill>
              </a:rPr>
              <a:t>25/36</a:t>
            </a:r>
            <a:r>
              <a:rPr lang="en-GB" sz="2400" b="1" dirty="0" smtClean="0"/>
              <a:t>  vs  </a:t>
            </a:r>
            <a:r>
              <a:rPr lang="en-GB" sz="2400" b="1" dirty="0" smtClean="0">
                <a:solidFill>
                  <a:srgbClr val="0070C0"/>
                </a:solidFill>
              </a:rPr>
              <a:t>11/36</a:t>
            </a:r>
            <a:endParaRPr lang="en-GB" sz="2400" b="1" dirty="0">
              <a:solidFill>
                <a:srgbClr val="0070C0"/>
              </a:solidFill>
            </a:endParaRPr>
          </a:p>
        </p:txBody>
      </p:sp>
      <p:sp>
        <p:nvSpPr>
          <p:cNvPr id="9" name="Title 1"/>
          <p:cNvSpPr txBox="1">
            <a:spLocks/>
          </p:cNvSpPr>
          <p:nvPr/>
        </p:nvSpPr>
        <p:spPr>
          <a:xfrm>
            <a:off x="1240582" y="5843364"/>
            <a:ext cx="4067944"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2600" dirty="0" smtClean="0">
                <a:latin typeface="Myriad Pro Light Cond" pitchFamily="34" charset="0"/>
                <a:ea typeface="Adobe Myungjo Std M" pitchFamily="18" charset="-128"/>
              </a:rPr>
              <a:t>Devious Dice</a:t>
            </a:r>
            <a:endParaRPr lang="en-GB" sz="2600" dirty="0">
              <a:latin typeface="Myriad Pro Light Cond" pitchFamily="34" charset="0"/>
              <a:ea typeface="Adobe Myungjo Std M" pitchFamily="18" charset="-128"/>
            </a:endParaRPr>
          </a:p>
        </p:txBody>
      </p:sp>
    </p:spTree>
    <p:extLst>
      <p:ext uri="{BB962C8B-B14F-4D97-AF65-F5344CB8AC3E}">
        <p14:creationId xmlns:p14="http://schemas.microsoft.com/office/powerpoint/2010/main" val="4027623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04456" y="4941168"/>
            <a:ext cx="1187624" cy="1533710"/>
          </a:xfrm>
          <a:prstGeom prst="rect">
            <a:avLst/>
          </a:prstGeom>
        </p:spPr>
      </p:pic>
      <p:sp>
        <p:nvSpPr>
          <p:cNvPr id="3" name="Content Placeholder 2"/>
          <p:cNvSpPr>
            <a:spLocks noGrp="1"/>
          </p:cNvSpPr>
          <p:nvPr>
            <p:ph sz="quarter" idx="1"/>
          </p:nvPr>
        </p:nvSpPr>
        <p:spPr>
          <a:xfrm>
            <a:off x="457200" y="548680"/>
            <a:ext cx="8229600" cy="5577483"/>
          </a:xfrm>
        </p:spPr>
        <p:txBody>
          <a:bodyPr>
            <a:normAutofit/>
          </a:bodyPr>
          <a:lstStyle/>
          <a:p>
            <a:r>
              <a:rPr lang="en-GB" sz="3000" dirty="0" smtClean="0"/>
              <a:t>Finding probabilities via computer simulation</a:t>
            </a:r>
          </a:p>
          <a:p>
            <a:pPr marL="0" indent="0">
              <a:buNone/>
            </a:pPr>
            <a:endParaRPr lang="en-GB" sz="700" b="1" dirty="0" smtClean="0">
              <a:solidFill>
                <a:srgbClr val="FF0000"/>
              </a:solidFill>
              <a:latin typeface="Courier New" panose="02070309020205020404" pitchFamily="49" charset="0"/>
              <a:cs typeface="Courier New" panose="02070309020205020404" pitchFamily="49" charset="0"/>
            </a:endParaRPr>
          </a:p>
          <a:p>
            <a:pPr marL="0" indent="0">
              <a:buNone/>
            </a:pPr>
            <a:r>
              <a:rPr lang="en-GB" sz="1700" b="1" dirty="0" err="1" smtClean="0">
                <a:solidFill>
                  <a:srgbClr val="FF0000"/>
                </a:solidFill>
                <a:latin typeface="Courier New" panose="02070309020205020404" pitchFamily="49" charset="0"/>
                <a:cs typeface="Courier New" panose="02070309020205020404" pitchFamily="49" charset="0"/>
              </a:rPr>
              <a:t>set.seed</a:t>
            </a:r>
            <a:r>
              <a:rPr lang="en-GB" sz="1700" b="1" dirty="0" smtClean="0">
                <a:solidFill>
                  <a:srgbClr val="FF0000"/>
                </a:solidFill>
                <a:latin typeface="Courier New" panose="02070309020205020404" pitchFamily="49" charset="0"/>
                <a:cs typeface="Courier New" panose="02070309020205020404" pitchFamily="49" charset="0"/>
              </a:rPr>
              <a:t>(42)</a:t>
            </a:r>
          </a:p>
          <a:p>
            <a:pPr marL="0" indent="0">
              <a:buNone/>
            </a:pPr>
            <a:r>
              <a:rPr lang="en-GB" sz="1700" b="1" dirty="0" smtClean="0">
                <a:solidFill>
                  <a:srgbClr val="FF0000"/>
                </a:solidFill>
                <a:latin typeface="Courier New" panose="02070309020205020404" pitchFamily="49" charset="0"/>
                <a:cs typeface="Courier New" panose="02070309020205020404" pitchFamily="49" charset="0"/>
              </a:rPr>
              <a:t>n </a:t>
            </a:r>
            <a:r>
              <a:rPr lang="en-GB" sz="1700" b="1" dirty="0">
                <a:solidFill>
                  <a:srgbClr val="FF0000"/>
                </a:solidFill>
                <a:latin typeface="Courier New" panose="02070309020205020404" pitchFamily="49" charset="0"/>
                <a:cs typeface="Courier New" panose="02070309020205020404" pitchFamily="49" charset="0"/>
              </a:rPr>
              <a:t>= 1000000</a:t>
            </a:r>
          </a:p>
          <a:p>
            <a:pPr marL="0" indent="0">
              <a:buNone/>
            </a:pPr>
            <a:r>
              <a:rPr lang="en-GB" sz="1700" b="1" dirty="0" smtClean="0">
                <a:solidFill>
                  <a:srgbClr val="FF0000"/>
                </a:solidFill>
                <a:latin typeface="Courier New" panose="02070309020205020404" pitchFamily="49" charset="0"/>
                <a:cs typeface="Courier New" panose="02070309020205020404" pitchFamily="49" charset="0"/>
              </a:rPr>
              <a:t>red </a:t>
            </a:r>
            <a:r>
              <a:rPr lang="en-GB" sz="1700" b="1" dirty="0">
                <a:solidFill>
                  <a:srgbClr val="FF0000"/>
                </a:solidFill>
                <a:latin typeface="Courier New" panose="02070309020205020404" pitchFamily="49" charset="0"/>
                <a:cs typeface="Courier New" panose="02070309020205020404" pitchFamily="49" charset="0"/>
              </a:rPr>
              <a:t>= sample(c(1,4,4,4,4,4</a:t>
            </a:r>
            <a:r>
              <a:rPr lang="en-GB" sz="1700" b="1" dirty="0" smtClean="0">
                <a:solidFill>
                  <a:srgbClr val="FF0000"/>
                </a:solidFill>
                <a:latin typeface="Courier New" panose="02070309020205020404" pitchFamily="49" charset="0"/>
                <a:cs typeface="Courier New" panose="02070309020205020404" pitchFamily="49" charset="0"/>
              </a:rPr>
              <a:t>), n, replace=TRUE</a:t>
            </a:r>
            <a:r>
              <a:rPr lang="en-GB" sz="1700" b="1" dirty="0">
                <a:solidFill>
                  <a:srgbClr val="FF0000"/>
                </a:solidFill>
                <a:latin typeface="Courier New" panose="02070309020205020404" pitchFamily="49" charset="0"/>
                <a:cs typeface="Courier New" panose="02070309020205020404" pitchFamily="49" charset="0"/>
              </a:rPr>
              <a:t>)</a:t>
            </a:r>
          </a:p>
          <a:p>
            <a:pPr marL="0" indent="0">
              <a:buNone/>
            </a:pPr>
            <a:r>
              <a:rPr lang="en-GB" sz="1700" b="1" dirty="0" smtClean="0">
                <a:solidFill>
                  <a:srgbClr val="FF0000"/>
                </a:solidFill>
                <a:latin typeface="Courier New" panose="02070309020205020404" pitchFamily="49" charset="0"/>
                <a:cs typeface="Courier New" panose="02070309020205020404" pitchFamily="49" charset="0"/>
              </a:rPr>
              <a:t>blue </a:t>
            </a:r>
            <a:r>
              <a:rPr lang="en-GB" sz="1700" b="1" dirty="0">
                <a:solidFill>
                  <a:srgbClr val="FF0000"/>
                </a:solidFill>
                <a:latin typeface="Courier New" panose="02070309020205020404" pitchFamily="49" charset="0"/>
                <a:cs typeface="Courier New" panose="02070309020205020404" pitchFamily="49" charset="0"/>
              </a:rPr>
              <a:t>= sample(c(3,3,3,3,3,6</a:t>
            </a:r>
            <a:r>
              <a:rPr lang="en-GB" sz="1700" b="1" dirty="0" smtClean="0">
                <a:solidFill>
                  <a:srgbClr val="FF0000"/>
                </a:solidFill>
                <a:latin typeface="Courier New" panose="02070309020205020404" pitchFamily="49" charset="0"/>
                <a:cs typeface="Courier New" panose="02070309020205020404" pitchFamily="49" charset="0"/>
              </a:rPr>
              <a:t>), n, replace=TRUE)</a:t>
            </a:r>
          </a:p>
          <a:p>
            <a:pPr marL="0" indent="0">
              <a:buNone/>
            </a:pPr>
            <a:r>
              <a:rPr lang="en-GB" sz="1700" b="1" dirty="0" smtClean="0">
                <a:solidFill>
                  <a:srgbClr val="FF0000"/>
                </a:solidFill>
                <a:latin typeface="Courier New" panose="02070309020205020404" pitchFamily="49" charset="0"/>
                <a:cs typeface="Courier New" panose="02070309020205020404" pitchFamily="49" charset="0"/>
              </a:rPr>
              <a:t>table(red&gt;blue)</a:t>
            </a:r>
            <a:endParaRPr lang="en-GB" sz="2100" dirty="0">
              <a:solidFill>
                <a:srgbClr val="FF0000"/>
              </a:solidFill>
              <a:latin typeface="Courier New" panose="02070309020205020404" pitchFamily="49" charset="0"/>
              <a:cs typeface="Courier New" panose="02070309020205020404" pitchFamily="49" charset="0"/>
            </a:endParaRPr>
          </a:p>
          <a:p>
            <a:pPr marL="0" indent="0">
              <a:buNone/>
            </a:pPr>
            <a:r>
              <a:rPr lang="en-GB" sz="1700" b="1" dirty="0" smtClean="0">
                <a:solidFill>
                  <a:srgbClr val="0070C0"/>
                </a:solidFill>
                <a:latin typeface="Courier New" panose="02070309020205020404" pitchFamily="49" charset="0"/>
                <a:cs typeface="Courier New" panose="02070309020205020404" pitchFamily="49" charset="0"/>
              </a:rPr>
              <a:t> FALSE   </a:t>
            </a:r>
            <a:r>
              <a:rPr lang="en-GB" sz="1700" b="1" dirty="0">
                <a:solidFill>
                  <a:srgbClr val="0070C0"/>
                </a:solidFill>
                <a:latin typeface="Courier New" panose="02070309020205020404" pitchFamily="49" charset="0"/>
                <a:cs typeface="Courier New" panose="02070309020205020404" pitchFamily="49" charset="0"/>
              </a:rPr>
              <a:t>TRUE </a:t>
            </a:r>
          </a:p>
          <a:p>
            <a:pPr marL="0" indent="0">
              <a:buNone/>
            </a:pPr>
            <a:r>
              <a:rPr lang="en-GB" sz="1700" b="1" dirty="0">
                <a:solidFill>
                  <a:srgbClr val="0070C0"/>
                </a:solidFill>
                <a:latin typeface="Courier New" panose="02070309020205020404" pitchFamily="49" charset="0"/>
                <a:cs typeface="Courier New" panose="02070309020205020404" pitchFamily="49" charset="0"/>
              </a:rPr>
              <a:t>306214 </a:t>
            </a:r>
            <a:r>
              <a:rPr lang="en-GB" sz="1700" b="1" dirty="0" smtClean="0">
                <a:solidFill>
                  <a:srgbClr val="0070C0"/>
                </a:solidFill>
                <a:latin typeface="Courier New" panose="02070309020205020404" pitchFamily="49" charset="0"/>
                <a:cs typeface="Courier New" panose="02070309020205020404" pitchFamily="49" charset="0"/>
              </a:rPr>
              <a:t>693786 </a:t>
            </a:r>
          </a:p>
          <a:p>
            <a:pPr marL="0" indent="0">
              <a:buNone/>
            </a:pPr>
            <a:r>
              <a:rPr lang="en-GB" sz="1700" b="1" dirty="0" smtClean="0">
                <a:solidFill>
                  <a:srgbClr val="FF0000"/>
                </a:solidFill>
                <a:latin typeface="Courier New" panose="02070309020205020404" pitchFamily="49" charset="0"/>
                <a:cs typeface="Courier New" panose="02070309020205020404" pitchFamily="49" charset="0"/>
              </a:rPr>
              <a:t>36*table(red&gt;blue</a:t>
            </a:r>
            <a:r>
              <a:rPr lang="en-GB" sz="1700" b="1" dirty="0">
                <a:solidFill>
                  <a:srgbClr val="FF0000"/>
                </a:solidFill>
                <a:latin typeface="Courier New" panose="02070309020205020404" pitchFamily="49" charset="0"/>
                <a:cs typeface="Courier New" panose="02070309020205020404" pitchFamily="49" charset="0"/>
              </a:rPr>
              <a:t>)/</a:t>
            </a:r>
            <a:r>
              <a:rPr lang="en-GB" sz="1700" b="1" dirty="0" smtClean="0">
                <a:solidFill>
                  <a:srgbClr val="FF0000"/>
                </a:solidFill>
                <a:latin typeface="Courier New" panose="02070309020205020404" pitchFamily="49" charset="0"/>
                <a:cs typeface="Courier New" panose="02070309020205020404" pitchFamily="49" charset="0"/>
              </a:rPr>
              <a:t>n</a:t>
            </a:r>
          </a:p>
          <a:p>
            <a:pPr marL="0" indent="0">
              <a:buNone/>
            </a:pPr>
            <a:r>
              <a:rPr lang="en-GB" sz="1700" b="1" dirty="0">
                <a:solidFill>
                  <a:srgbClr val="0070C0"/>
                </a:solidFill>
                <a:latin typeface="Courier New" panose="02070309020205020404" pitchFamily="49" charset="0"/>
                <a:cs typeface="Courier New" panose="02070309020205020404" pitchFamily="49" charset="0"/>
              </a:rPr>
              <a:t> </a:t>
            </a:r>
            <a:r>
              <a:rPr lang="en-GB" sz="1700" b="1" dirty="0" smtClean="0">
                <a:solidFill>
                  <a:srgbClr val="0070C0"/>
                </a:solidFill>
                <a:latin typeface="Courier New" panose="02070309020205020404" pitchFamily="49" charset="0"/>
                <a:cs typeface="Courier New" panose="02070309020205020404" pitchFamily="49" charset="0"/>
              </a:rPr>
              <a:t> FALSE    </a:t>
            </a:r>
            <a:r>
              <a:rPr lang="en-GB" sz="1700" b="1" dirty="0">
                <a:solidFill>
                  <a:srgbClr val="0070C0"/>
                </a:solidFill>
                <a:latin typeface="Courier New" panose="02070309020205020404" pitchFamily="49" charset="0"/>
                <a:cs typeface="Courier New" panose="02070309020205020404" pitchFamily="49" charset="0"/>
              </a:rPr>
              <a:t>TRUE </a:t>
            </a:r>
          </a:p>
          <a:p>
            <a:pPr marL="0" indent="0">
              <a:buNone/>
            </a:pPr>
            <a:r>
              <a:rPr lang="en-GB" sz="1700" b="1" dirty="0" smtClean="0">
                <a:solidFill>
                  <a:srgbClr val="0070C0"/>
                </a:solidFill>
                <a:latin typeface="Courier New" panose="02070309020205020404" pitchFamily="49" charset="0"/>
                <a:cs typeface="Courier New" panose="02070309020205020404" pitchFamily="49" charset="0"/>
              </a:rPr>
              <a:t>11.0237 </a:t>
            </a:r>
            <a:r>
              <a:rPr lang="en-GB" sz="1700" b="1" dirty="0">
                <a:solidFill>
                  <a:srgbClr val="0070C0"/>
                </a:solidFill>
                <a:latin typeface="Courier New" panose="02070309020205020404" pitchFamily="49" charset="0"/>
                <a:cs typeface="Courier New" panose="02070309020205020404" pitchFamily="49" charset="0"/>
              </a:rPr>
              <a:t>24.9763 </a:t>
            </a:r>
            <a:endParaRPr lang="en-GB" sz="1700" b="1" dirty="0" smtClean="0">
              <a:solidFill>
                <a:srgbClr val="0070C0"/>
              </a:solidFill>
              <a:latin typeface="Courier New" panose="02070309020205020404" pitchFamily="49" charset="0"/>
              <a:cs typeface="Courier New" panose="02070309020205020404" pitchFamily="49" charset="0"/>
            </a:endParaRPr>
          </a:p>
          <a:p>
            <a:pPr marL="0" indent="0">
              <a:buNone/>
            </a:pPr>
            <a:r>
              <a:rPr lang="en-GB" sz="1700" b="1" dirty="0" smtClean="0">
                <a:solidFill>
                  <a:srgbClr val="FF0000"/>
                </a:solidFill>
                <a:latin typeface="Courier New" panose="02070309020205020404" pitchFamily="49" charset="0"/>
                <a:cs typeface="Courier New" panose="02070309020205020404" pitchFamily="49" charset="0"/>
              </a:rPr>
              <a:t>36*length(which(red&gt;blue</a:t>
            </a:r>
            <a:r>
              <a:rPr lang="en-GB" sz="1700" b="1" dirty="0">
                <a:solidFill>
                  <a:srgbClr val="FF0000"/>
                </a:solidFill>
                <a:latin typeface="Courier New" panose="02070309020205020404" pitchFamily="49" charset="0"/>
                <a:cs typeface="Courier New" panose="02070309020205020404" pitchFamily="49" charset="0"/>
              </a:rPr>
              <a:t>))/n</a:t>
            </a:r>
          </a:p>
          <a:p>
            <a:pPr marL="0" indent="0">
              <a:buNone/>
            </a:pPr>
            <a:r>
              <a:rPr lang="en-GB" sz="1700" b="1" dirty="0">
                <a:solidFill>
                  <a:srgbClr val="0070C0"/>
                </a:solidFill>
                <a:latin typeface="Courier New" panose="02070309020205020404" pitchFamily="49" charset="0"/>
                <a:cs typeface="Courier New" panose="02070309020205020404" pitchFamily="49" charset="0"/>
              </a:rPr>
              <a:t>[1] 24.9763</a:t>
            </a:r>
          </a:p>
          <a:p>
            <a:pPr marL="0" indent="0">
              <a:buNone/>
            </a:pPr>
            <a:r>
              <a:rPr lang="en-GB" sz="1700" b="1" dirty="0" smtClean="0">
                <a:solidFill>
                  <a:srgbClr val="FF0000"/>
                </a:solidFill>
                <a:latin typeface="Courier New" panose="02070309020205020404" pitchFamily="49" charset="0"/>
                <a:cs typeface="Courier New" panose="02070309020205020404" pitchFamily="49" charset="0"/>
              </a:rPr>
              <a:t>36*length(which(blue&gt;red))/</a:t>
            </a:r>
            <a:r>
              <a:rPr lang="en-GB" sz="1700" b="1" dirty="0">
                <a:solidFill>
                  <a:srgbClr val="FF0000"/>
                </a:solidFill>
                <a:latin typeface="Courier New" panose="02070309020205020404" pitchFamily="49" charset="0"/>
                <a:cs typeface="Courier New" panose="02070309020205020404" pitchFamily="49" charset="0"/>
              </a:rPr>
              <a:t>n</a:t>
            </a:r>
          </a:p>
          <a:p>
            <a:pPr marL="0" indent="0">
              <a:buNone/>
            </a:pPr>
            <a:r>
              <a:rPr lang="en-GB" sz="1700" b="1" dirty="0">
                <a:solidFill>
                  <a:srgbClr val="0070C0"/>
                </a:solidFill>
                <a:latin typeface="Courier New" panose="02070309020205020404" pitchFamily="49" charset="0"/>
                <a:cs typeface="Courier New" panose="02070309020205020404" pitchFamily="49" charset="0"/>
              </a:rPr>
              <a:t>[1] 11.0237</a:t>
            </a:r>
            <a:endParaRPr lang="en-GB" sz="1700" b="1" dirty="0" smtClean="0">
              <a:solidFill>
                <a:srgbClr val="0070C0"/>
              </a:solidFill>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560" y="5824314"/>
            <a:ext cx="592248" cy="59224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1829" y="4969743"/>
            <a:ext cx="1130651" cy="1495830"/>
          </a:xfrm>
          <a:prstGeom prst="rect">
            <a:avLst/>
          </a:prstGeom>
        </p:spPr>
      </p:pic>
      <p:sp>
        <p:nvSpPr>
          <p:cNvPr id="13" name="TextBox 12"/>
          <p:cNvSpPr txBox="1"/>
          <p:nvPr/>
        </p:nvSpPr>
        <p:spPr>
          <a:xfrm>
            <a:off x="5357518" y="5471431"/>
            <a:ext cx="2238818" cy="461665"/>
          </a:xfrm>
          <a:prstGeom prst="rect">
            <a:avLst/>
          </a:prstGeom>
          <a:noFill/>
        </p:spPr>
        <p:txBody>
          <a:bodyPr wrap="none" rtlCol="0">
            <a:spAutoFit/>
          </a:bodyPr>
          <a:lstStyle/>
          <a:p>
            <a:r>
              <a:rPr lang="en-GB" sz="2400" b="1" dirty="0" smtClean="0">
                <a:solidFill>
                  <a:srgbClr val="FF0000"/>
                </a:solidFill>
              </a:rPr>
              <a:t>25/36</a:t>
            </a:r>
            <a:r>
              <a:rPr lang="en-GB" sz="2400" b="1" dirty="0" smtClean="0"/>
              <a:t>  vs  </a:t>
            </a:r>
            <a:r>
              <a:rPr lang="en-GB" sz="2400" b="1" dirty="0" smtClean="0">
                <a:solidFill>
                  <a:srgbClr val="0070C0"/>
                </a:solidFill>
              </a:rPr>
              <a:t>11/36</a:t>
            </a:r>
            <a:endParaRPr lang="en-GB" sz="2400" b="1" dirty="0">
              <a:solidFill>
                <a:srgbClr val="0070C0"/>
              </a:solidFill>
            </a:endParaRPr>
          </a:p>
        </p:txBody>
      </p:sp>
      <p:sp>
        <p:nvSpPr>
          <p:cNvPr id="9" name="Title 1"/>
          <p:cNvSpPr txBox="1">
            <a:spLocks/>
          </p:cNvSpPr>
          <p:nvPr/>
        </p:nvSpPr>
        <p:spPr>
          <a:xfrm>
            <a:off x="1240582" y="5843364"/>
            <a:ext cx="4067944"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2600" dirty="0" smtClean="0">
                <a:latin typeface="Myriad Pro Light Cond" pitchFamily="34" charset="0"/>
                <a:ea typeface="Adobe Myungjo Std M" pitchFamily="18" charset="-128"/>
              </a:rPr>
              <a:t>Devious Dice</a:t>
            </a:r>
            <a:endParaRPr lang="en-GB" sz="2600" dirty="0">
              <a:latin typeface="Myriad Pro Light Cond" pitchFamily="34" charset="0"/>
              <a:ea typeface="Adobe Myungjo Std M" pitchFamily="18" charset="-128"/>
            </a:endParaRPr>
          </a:p>
        </p:txBody>
      </p:sp>
    </p:spTree>
    <p:extLst>
      <p:ext uri="{BB962C8B-B14F-4D97-AF65-F5344CB8AC3E}">
        <p14:creationId xmlns:p14="http://schemas.microsoft.com/office/powerpoint/2010/main" val="910769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48680"/>
            <a:ext cx="8229600" cy="5577483"/>
          </a:xfrm>
        </p:spPr>
        <p:txBody>
          <a:bodyPr>
            <a:normAutofit/>
          </a:bodyPr>
          <a:lstStyle/>
          <a:p>
            <a:pPr marL="0" indent="0">
              <a:buNone/>
            </a:pPr>
            <a:r>
              <a:rPr lang="en-GB" sz="3000" dirty="0"/>
              <a:t> </a:t>
            </a:r>
            <a:r>
              <a:rPr lang="en-GB" sz="3000" dirty="0" smtClean="0"/>
              <a:t>    Something to ponder over lunch… </a:t>
            </a:r>
          </a:p>
          <a:p>
            <a:pPr marL="0" indent="0">
              <a:buNone/>
            </a:pPr>
            <a:endParaRPr lang="en-GB" sz="3000" dirty="0" smtClean="0"/>
          </a:p>
          <a:p>
            <a:pPr marL="457200" indent="-457200"/>
            <a:r>
              <a:rPr lang="en-GB" sz="3000" dirty="0" smtClean="0"/>
              <a:t>If all three dice are rolled at the same time, which one is most likely to win?</a:t>
            </a:r>
          </a:p>
          <a:p>
            <a:pPr marL="457200" indent="-457200"/>
            <a:endParaRPr lang="en-GB" sz="800" dirty="0"/>
          </a:p>
          <a:p>
            <a:pPr marL="0" indent="0">
              <a:buNone/>
            </a:pPr>
            <a:r>
              <a:rPr lang="en-GB" sz="3600" b="1" dirty="0" smtClean="0">
                <a:solidFill>
                  <a:srgbClr val="FF0000"/>
                </a:solidFill>
              </a:rPr>
              <a:t>		Red: 	1, 4, 4, 4, 4, 4</a:t>
            </a:r>
          </a:p>
          <a:p>
            <a:pPr marL="0" indent="0">
              <a:buNone/>
            </a:pPr>
            <a:r>
              <a:rPr lang="en-GB" sz="3600" b="1" dirty="0" smtClean="0"/>
              <a:t>	</a:t>
            </a:r>
            <a:r>
              <a:rPr lang="en-GB" sz="3600" b="1" dirty="0"/>
              <a:t>	</a:t>
            </a:r>
            <a:r>
              <a:rPr lang="en-GB" sz="3600" b="1" dirty="0" smtClean="0">
                <a:solidFill>
                  <a:srgbClr val="00B050"/>
                </a:solidFill>
              </a:rPr>
              <a:t>Green:	2, 2, 2, 5, 5, 5</a:t>
            </a:r>
          </a:p>
          <a:p>
            <a:pPr marL="0" indent="0">
              <a:buNone/>
            </a:pPr>
            <a:r>
              <a:rPr lang="en-GB" sz="3600" b="1" dirty="0" smtClean="0">
                <a:solidFill>
                  <a:srgbClr val="0070C0"/>
                </a:solidFill>
              </a:rPr>
              <a:t>		Blue:	3, 3, 3, 3, 3, 6</a:t>
            </a:r>
          </a:p>
          <a:p>
            <a:pPr marL="457200" indent="-457200"/>
            <a:endParaRPr lang="en-GB" sz="3000" dirty="0" smtClean="0"/>
          </a:p>
          <a:p>
            <a:pPr marL="457200" indent="-457200"/>
            <a:endParaRPr lang="en-GB" sz="3000" dirty="0"/>
          </a:p>
          <a:p>
            <a:pPr marL="457200" indent="-457200"/>
            <a:endParaRPr lang="en-GB" sz="30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5824314"/>
            <a:ext cx="592248" cy="592248"/>
          </a:xfrm>
          <a:prstGeom prst="rect">
            <a:avLst/>
          </a:prstGeom>
        </p:spPr>
      </p:pic>
      <p:sp>
        <p:nvSpPr>
          <p:cNvPr id="5" name="Title 1"/>
          <p:cNvSpPr txBox="1">
            <a:spLocks/>
          </p:cNvSpPr>
          <p:nvPr/>
        </p:nvSpPr>
        <p:spPr>
          <a:xfrm>
            <a:off x="1240582" y="5843364"/>
            <a:ext cx="4067944"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2600" dirty="0" smtClean="0">
                <a:latin typeface="Myriad Pro Light Cond" pitchFamily="34" charset="0"/>
                <a:ea typeface="Adobe Myungjo Std M" pitchFamily="18" charset="-128"/>
              </a:rPr>
              <a:t>Devious Dice</a:t>
            </a:r>
            <a:endParaRPr lang="en-GB" sz="2600" dirty="0">
              <a:latin typeface="Myriad Pro Light Cond" pitchFamily="34" charset="0"/>
              <a:ea typeface="Adobe Myungjo Std M" pitchFamily="18" charset="-128"/>
            </a:endParaRPr>
          </a:p>
        </p:txBody>
      </p:sp>
    </p:spTree>
    <p:extLst>
      <p:ext uri="{BB962C8B-B14F-4D97-AF65-F5344CB8AC3E}">
        <p14:creationId xmlns:p14="http://schemas.microsoft.com/office/powerpoint/2010/main" val="1367320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48680"/>
            <a:ext cx="8229600" cy="5577483"/>
          </a:xfrm>
        </p:spPr>
        <p:txBody>
          <a:bodyPr>
            <a:normAutofit/>
          </a:bodyPr>
          <a:lstStyle/>
          <a:p>
            <a:r>
              <a:rPr lang="en-GB" sz="3000" dirty="0" smtClean="0"/>
              <a:t>Finding probabilities via computer simulation</a:t>
            </a:r>
          </a:p>
          <a:p>
            <a:pPr marL="0" indent="0">
              <a:buNone/>
            </a:pPr>
            <a:endParaRPr lang="en-GB" sz="700" b="1" dirty="0" smtClean="0">
              <a:solidFill>
                <a:srgbClr val="FF0000"/>
              </a:solidFill>
              <a:latin typeface="Courier New" panose="02070309020205020404" pitchFamily="49" charset="0"/>
              <a:cs typeface="Courier New" panose="02070309020205020404" pitchFamily="49" charset="0"/>
            </a:endParaRPr>
          </a:p>
          <a:p>
            <a:pPr marL="0" indent="0">
              <a:buNone/>
            </a:pPr>
            <a:r>
              <a:rPr lang="en-GB" sz="1700" b="1" dirty="0" err="1" smtClean="0">
                <a:solidFill>
                  <a:srgbClr val="FF0000"/>
                </a:solidFill>
                <a:latin typeface="Courier New" panose="02070309020205020404" pitchFamily="49" charset="0"/>
                <a:cs typeface="Courier New" panose="02070309020205020404" pitchFamily="49" charset="0"/>
              </a:rPr>
              <a:t>set.seed</a:t>
            </a:r>
            <a:r>
              <a:rPr lang="en-GB" sz="1700" b="1" dirty="0" smtClean="0">
                <a:solidFill>
                  <a:srgbClr val="FF0000"/>
                </a:solidFill>
                <a:latin typeface="Courier New" panose="02070309020205020404" pitchFamily="49" charset="0"/>
                <a:cs typeface="Courier New" panose="02070309020205020404" pitchFamily="49" charset="0"/>
              </a:rPr>
              <a:t>(42)</a:t>
            </a:r>
          </a:p>
          <a:p>
            <a:pPr marL="0" indent="0">
              <a:buNone/>
            </a:pPr>
            <a:r>
              <a:rPr lang="en-GB" sz="1700" b="1" dirty="0" smtClean="0">
                <a:solidFill>
                  <a:srgbClr val="FF0000"/>
                </a:solidFill>
                <a:latin typeface="Courier New" panose="02070309020205020404" pitchFamily="49" charset="0"/>
                <a:cs typeface="Courier New" panose="02070309020205020404" pitchFamily="49" charset="0"/>
              </a:rPr>
              <a:t>n </a:t>
            </a:r>
            <a:r>
              <a:rPr lang="en-GB" sz="1700" b="1" dirty="0">
                <a:solidFill>
                  <a:srgbClr val="FF0000"/>
                </a:solidFill>
                <a:latin typeface="Courier New" panose="02070309020205020404" pitchFamily="49" charset="0"/>
                <a:cs typeface="Courier New" panose="02070309020205020404" pitchFamily="49" charset="0"/>
              </a:rPr>
              <a:t>= </a:t>
            </a:r>
            <a:r>
              <a:rPr lang="en-GB" sz="1700" b="1" dirty="0" smtClean="0">
                <a:solidFill>
                  <a:srgbClr val="FF0000"/>
                </a:solidFill>
                <a:latin typeface="Courier New" panose="02070309020205020404" pitchFamily="49" charset="0"/>
                <a:cs typeface="Courier New" panose="02070309020205020404" pitchFamily="49" charset="0"/>
              </a:rPr>
              <a:t>1e7</a:t>
            </a:r>
            <a:endParaRPr lang="en-GB" sz="1700" b="1" dirty="0">
              <a:solidFill>
                <a:srgbClr val="FF0000"/>
              </a:solidFill>
              <a:latin typeface="Courier New" panose="02070309020205020404" pitchFamily="49" charset="0"/>
              <a:cs typeface="Courier New" panose="02070309020205020404" pitchFamily="49" charset="0"/>
            </a:endParaRPr>
          </a:p>
          <a:p>
            <a:pPr marL="0" indent="0">
              <a:buNone/>
            </a:pPr>
            <a:r>
              <a:rPr lang="en-GB" sz="1700" b="1" dirty="0" smtClean="0">
                <a:solidFill>
                  <a:srgbClr val="FF0000"/>
                </a:solidFill>
                <a:latin typeface="Courier New" panose="02070309020205020404" pitchFamily="49" charset="0"/>
                <a:cs typeface="Courier New" panose="02070309020205020404" pitchFamily="49" charset="0"/>
              </a:rPr>
              <a:t>red </a:t>
            </a:r>
            <a:r>
              <a:rPr lang="en-GB" sz="1700" b="1" dirty="0">
                <a:solidFill>
                  <a:srgbClr val="FF0000"/>
                </a:solidFill>
                <a:latin typeface="Courier New" panose="02070309020205020404" pitchFamily="49" charset="0"/>
                <a:cs typeface="Courier New" panose="02070309020205020404" pitchFamily="49" charset="0"/>
              </a:rPr>
              <a:t>= sample(c(1,4,4,4,4,4</a:t>
            </a:r>
            <a:r>
              <a:rPr lang="en-GB" sz="1700" b="1" dirty="0" smtClean="0">
                <a:solidFill>
                  <a:srgbClr val="FF0000"/>
                </a:solidFill>
                <a:latin typeface="Courier New" panose="02070309020205020404" pitchFamily="49" charset="0"/>
                <a:cs typeface="Courier New" panose="02070309020205020404" pitchFamily="49" charset="0"/>
              </a:rPr>
              <a:t>), n, replace=TRUE</a:t>
            </a:r>
            <a:r>
              <a:rPr lang="en-GB" sz="1700" b="1" dirty="0">
                <a:solidFill>
                  <a:srgbClr val="FF0000"/>
                </a:solidFill>
                <a:latin typeface="Courier New" panose="02070309020205020404" pitchFamily="49" charset="0"/>
                <a:cs typeface="Courier New" panose="02070309020205020404" pitchFamily="49" charset="0"/>
              </a:rPr>
              <a:t>)</a:t>
            </a:r>
          </a:p>
          <a:p>
            <a:pPr marL="0" indent="0">
              <a:buNone/>
            </a:pPr>
            <a:r>
              <a:rPr lang="en-GB" sz="1700" b="1" dirty="0">
                <a:solidFill>
                  <a:srgbClr val="FF0000"/>
                </a:solidFill>
                <a:latin typeface="Courier New" panose="02070309020205020404" pitchFamily="49" charset="0"/>
                <a:cs typeface="Courier New" panose="02070309020205020404" pitchFamily="49" charset="0"/>
              </a:rPr>
              <a:t>green = sample(c(2,2,2,5,5,5), n, replace=TRUE)</a:t>
            </a:r>
          </a:p>
          <a:p>
            <a:pPr marL="0" indent="0">
              <a:buNone/>
            </a:pPr>
            <a:r>
              <a:rPr lang="en-GB" sz="1700" b="1" dirty="0" smtClean="0">
                <a:solidFill>
                  <a:srgbClr val="FF0000"/>
                </a:solidFill>
                <a:latin typeface="Courier New" panose="02070309020205020404" pitchFamily="49" charset="0"/>
                <a:cs typeface="Courier New" panose="02070309020205020404" pitchFamily="49" charset="0"/>
              </a:rPr>
              <a:t>blue </a:t>
            </a:r>
            <a:r>
              <a:rPr lang="en-GB" sz="1700" b="1" dirty="0">
                <a:solidFill>
                  <a:srgbClr val="FF0000"/>
                </a:solidFill>
                <a:latin typeface="Courier New" panose="02070309020205020404" pitchFamily="49" charset="0"/>
                <a:cs typeface="Courier New" panose="02070309020205020404" pitchFamily="49" charset="0"/>
              </a:rPr>
              <a:t>= sample(c(3,3,3,3,3,6</a:t>
            </a:r>
            <a:r>
              <a:rPr lang="en-GB" sz="1700" b="1" dirty="0" smtClean="0">
                <a:solidFill>
                  <a:srgbClr val="FF0000"/>
                </a:solidFill>
                <a:latin typeface="Courier New" panose="02070309020205020404" pitchFamily="49" charset="0"/>
                <a:cs typeface="Courier New" panose="02070309020205020404" pitchFamily="49" charset="0"/>
              </a:rPr>
              <a:t>), n, replace=TRUE)</a:t>
            </a:r>
          </a:p>
          <a:p>
            <a:pPr marL="0" indent="0">
              <a:buNone/>
            </a:pPr>
            <a:endParaRPr lang="en-GB" sz="1700" b="1" dirty="0" smtClean="0">
              <a:solidFill>
                <a:srgbClr val="FF0000"/>
              </a:solidFill>
              <a:latin typeface="Courier New" panose="02070309020205020404" pitchFamily="49" charset="0"/>
              <a:cs typeface="Courier New" panose="02070309020205020404" pitchFamily="49" charset="0"/>
            </a:endParaRPr>
          </a:p>
          <a:p>
            <a:pPr marL="0" indent="0">
              <a:buNone/>
            </a:pPr>
            <a:r>
              <a:rPr lang="en-GB" sz="1700" b="1" dirty="0" smtClean="0">
                <a:solidFill>
                  <a:srgbClr val="FF0000"/>
                </a:solidFill>
                <a:latin typeface="Courier New" panose="02070309020205020404" pitchFamily="49" charset="0"/>
                <a:cs typeface="Courier New" panose="02070309020205020404" pitchFamily="49" charset="0"/>
              </a:rPr>
              <a:t>216*length(which(red&gt;green &amp; red&gt;blue))/</a:t>
            </a:r>
            <a:r>
              <a:rPr lang="en-GB" sz="1700" b="1" dirty="0">
                <a:solidFill>
                  <a:srgbClr val="FF0000"/>
                </a:solidFill>
                <a:latin typeface="Courier New" panose="02070309020205020404" pitchFamily="49" charset="0"/>
                <a:cs typeface="Courier New" panose="02070309020205020404" pitchFamily="49" charset="0"/>
              </a:rPr>
              <a:t>n</a:t>
            </a:r>
          </a:p>
          <a:p>
            <a:pPr marL="0" indent="0">
              <a:buNone/>
            </a:pPr>
            <a:r>
              <a:rPr lang="en-GB" sz="1700" b="1" dirty="0">
                <a:solidFill>
                  <a:srgbClr val="0070C0"/>
                </a:solidFill>
                <a:latin typeface="Courier New" panose="02070309020205020404" pitchFamily="49" charset="0"/>
                <a:cs typeface="Courier New" panose="02070309020205020404" pitchFamily="49" charset="0"/>
              </a:rPr>
              <a:t>[1] </a:t>
            </a:r>
            <a:r>
              <a:rPr lang="en-GB" sz="1700" b="1" dirty="0" smtClean="0">
                <a:solidFill>
                  <a:srgbClr val="0070C0"/>
                </a:solidFill>
                <a:latin typeface="Courier New" panose="02070309020205020404" pitchFamily="49" charset="0"/>
                <a:cs typeface="Courier New" panose="02070309020205020404" pitchFamily="49" charset="0"/>
              </a:rPr>
              <a:t>74.98816</a:t>
            </a:r>
          </a:p>
          <a:p>
            <a:pPr marL="0" indent="0">
              <a:buNone/>
            </a:pPr>
            <a:r>
              <a:rPr lang="en-GB" sz="1700" b="1" dirty="0">
                <a:solidFill>
                  <a:srgbClr val="FF0000"/>
                </a:solidFill>
                <a:latin typeface="Courier New" panose="02070309020205020404" pitchFamily="49" charset="0"/>
                <a:cs typeface="Courier New" panose="02070309020205020404" pitchFamily="49" charset="0"/>
              </a:rPr>
              <a:t>216*length(which(green&gt;red &amp; green&gt;blue))/n</a:t>
            </a:r>
          </a:p>
          <a:p>
            <a:pPr marL="0" indent="0">
              <a:buNone/>
            </a:pPr>
            <a:r>
              <a:rPr lang="en-GB" sz="1700" b="1" dirty="0">
                <a:solidFill>
                  <a:srgbClr val="0070C0"/>
                </a:solidFill>
                <a:latin typeface="Courier New" panose="02070309020205020404" pitchFamily="49" charset="0"/>
                <a:cs typeface="Courier New" panose="02070309020205020404" pitchFamily="49" charset="0"/>
              </a:rPr>
              <a:t>[1] 90.00545</a:t>
            </a:r>
          </a:p>
          <a:p>
            <a:pPr marL="0" indent="0">
              <a:buNone/>
            </a:pPr>
            <a:r>
              <a:rPr lang="en-GB" sz="1700" b="1" dirty="0" smtClean="0">
                <a:solidFill>
                  <a:srgbClr val="FF0000"/>
                </a:solidFill>
                <a:latin typeface="Courier New" panose="02070309020205020404" pitchFamily="49" charset="0"/>
                <a:cs typeface="Courier New" panose="02070309020205020404" pitchFamily="49" charset="0"/>
              </a:rPr>
              <a:t>216*length(which(blue&gt;red </a:t>
            </a:r>
            <a:r>
              <a:rPr lang="en-GB" sz="1700" b="1" dirty="0">
                <a:solidFill>
                  <a:srgbClr val="FF0000"/>
                </a:solidFill>
                <a:latin typeface="Courier New" panose="02070309020205020404" pitchFamily="49" charset="0"/>
                <a:cs typeface="Courier New" panose="02070309020205020404" pitchFamily="49" charset="0"/>
              </a:rPr>
              <a:t>&amp; </a:t>
            </a:r>
            <a:r>
              <a:rPr lang="en-GB" sz="1700" b="1" dirty="0" smtClean="0">
                <a:solidFill>
                  <a:srgbClr val="FF0000"/>
                </a:solidFill>
                <a:latin typeface="Courier New" panose="02070309020205020404" pitchFamily="49" charset="0"/>
                <a:cs typeface="Courier New" panose="02070309020205020404" pitchFamily="49" charset="0"/>
              </a:rPr>
              <a:t>blue&gt;green</a:t>
            </a:r>
            <a:r>
              <a:rPr lang="en-GB" sz="1700" b="1" dirty="0">
                <a:solidFill>
                  <a:srgbClr val="FF0000"/>
                </a:solidFill>
                <a:latin typeface="Courier New" panose="02070309020205020404" pitchFamily="49" charset="0"/>
                <a:cs typeface="Courier New" panose="02070309020205020404" pitchFamily="49" charset="0"/>
              </a:rPr>
              <a:t>))/</a:t>
            </a:r>
            <a:r>
              <a:rPr lang="en-GB" sz="1700" b="1" dirty="0" smtClean="0">
                <a:solidFill>
                  <a:srgbClr val="FF0000"/>
                </a:solidFill>
                <a:latin typeface="Courier New" panose="02070309020205020404" pitchFamily="49" charset="0"/>
                <a:cs typeface="Courier New" panose="02070309020205020404" pitchFamily="49" charset="0"/>
              </a:rPr>
              <a:t>n</a:t>
            </a:r>
          </a:p>
          <a:p>
            <a:pPr marL="0" indent="0">
              <a:buNone/>
            </a:pPr>
            <a:r>
              <a:rPr lang="en-GB" sz="1700" b="1" dirty="0">
                <a:solidFill>
                  <a:srgbClr val="0070C0"/>
                </a:solidFill>
                <a:latin typeface="Courier New" panose="02070309020205020404" pitchFamily="49" charset="0"/>
                <a:cs typeface="Courier New" panose="02070309020205020404" pitchFamily="49" charset="0"/>
              </a:rPr>
              <a:t>[1] </a:t>
            </a:r>
            <a:r>
              <a:rPr lang="en-GB" sz="1700" b="1" dirty="0" smtClean="0">
                <a:solidFill>
                  <a:srgbClr val="0070C0"/>
                </a:solidFill>
                <a:latin typeface="Courier New" panose="02070309020205020404" pitchFamily="49" charset="0"/>
                <a:cs typeface="Courier New" panose="02070309020205020404" pitchFamily="49" charset="0"/>
              </a:rPr>
              <a:t>51.00639</a:t>
            </a:r>
          </a:p>
          <a:p>
            <a:pPr marL="0" indent="0">
              <a:buNone/>
            </a:pPr>
            <a:endParaRPr lang="en-GB" sz="1700" b="1" dirty="0">
              <a:solidFill>
                <a:srgbClr val="FF0000"/>
              </a:solidFill>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5824314"/>
            <a:ext cx="592248" cy="592248"/>
          </a:xfrm>
          <a:prstGeom prst="rect">
            <a:avLst/>
          </a:prstGeom>
        </p:spPr>
      </p:pic>
      <p:sp>
        <p:nvSpPr>
          <p:cNvPr id="13" name="TextBox 12"/>
          <p:cNvSpPr txBox="1"/>
          <p:nvPr/>
        </p:nvSpPr>
        <p:spPr>
          <a:xfrm>
            <a:off x="2377852" y="5010250"/>
            <a:ext cx="4378122" cy="461665"/>
          </a:xfrm>
          <a:prstGeom prst="rect">
            <a:avLst/>
          </a:prstGeom>
          <a:noFill/>
        </p:spPr>
        <p:txBody>
          <a:bodyPr wrap="none" rtlCol="0">
            <a:spAutoFit/>
          </a:bodyPr>
          <a:lstStyle/>
          <a:p>
            <a:r>
              <a:rPr lang="en-GB" sz="2400" b="1" dirty="0" smtClean="0">
                <a:solidFill>
                  <a:srgbClr val="FF0000"/>
                </a:solidFill>
              </a:rPr>
              <a:t>75/216</a:t>
            </a:r>
            <a:r>
              <a:rPr lang="en-GB" sz="2400" b="1" dirty="0" smtClean="0"/>
              <a:t>  vs  </a:t>
            </a:r>
            <a:r>
              <a:rPr lang="en-GB" sz="2400" b="1" dirty="0" smtClean="0">
                <a:solidFill>
                  <a:srgbClr val="00B050"/>
                </a:solidFill>
              </a:rPr>
              <a:t>90/216  </a:t>
            </a:r>
            <a:r>
              <a:rPr lang="en-GB" sz="2400" b="1" dirty="0" smtClean="0"/>
              <a:t>vs  </a:t>
            </a:r>
            <a:r>
              <a:rPr lang="en-GB" sz="2400" b="1" dirty="0" smtClean="0">
                <a:solidFill>
                  <a:srgbClr val="0070C0"/>
                </a:solidFill>
              </a:rPr>
              <a:t>51/216</a:t>
            </a:r>
            <a:endParaRPr lang="en-GB" sz="2400" b="1" dirty="0">
              <a:solidFill>
                <a:srgbClr val="00B050"/>
              </a:solidFill>
            </a:endParaRPr>
          </a:p>
        </p:txBody>
      </p:sp>
      <p:sp>
        <p:nvSpPr>
          <p:cNvPr id="7" name="Title 1"/>
          <p:cNvSpPr txBox="1">
            <a:spLocks/>
          </p:cNvSpPr>
          <p:nvPr/>
        </p:nvSpPr>
        <p:spPr>
          <a:xfrm>
            <a:off x="1240582" y="5843364"/>
            <a:ext cx="4067944"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2600" dirty="0" smtClean="0">
                <a:latin typeface="Myriad Pro Light Cond" pitchFamily="34" charset="0"/>
                <a:ea typeface="Adobe Myungjo Std M" pitchFamily="18" charset="-128"/>
              </a:rPr>
              <a:t>Devious Dice</a:t>
            </a:r>
            <a:endParaRPr lang="en-GB" sz="2600" dirty="0">
              <a:latin typeface="Myriad Pro Light Cond" pitchFamily="34" charset="0"/>
              <a:ea typeface="Adobe Myungjo Std M" pitchFamily="18" charset="-128"/>
            </a:endParaRPr>
          </a:p>
        </p:txBody>
      </p:sp>
    </p:spTree>
    <p:extLst>
      <p:ext uri="{BB962C8B-B14F-4D97-AF65-F5344CB8AC3E}">
        <p14:creationId xmlns:p14="http://schemas.microsoft.com/office/powerpoint/2010/main" val="3116694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48680"/>
            <a:ext cx="8229600" cy="5577483"/>
          </a:xfrm>
        </p:spPr>
        <p:txBody>
          <a:bodyPr>
            <a:normAutofit/>
          </a:bodyPr>
          <a:lstStyle/>
          <a:p>
            <a:pPr marL="0" indent="0">
              <a:buNone/>
            </a:pPr>
            <a:endParaRPr lang="en-GB" sz="3000" dirty="0" smtClean="0"/>
          </a:p>
          <a:p>
            <a:pPr marL="457200" indent="-457200"/>
            <a:r>
              <a:rPr lang="en-GB" sz="3000" dirty="0" smtClean="0"/>
              <a:t>Can we reason these values out directly?</a:t>
            </a:r>
          </a:p>
          <a:p>
            <a:pPr marL="457200" indent="-457200"/>
            <a:endParaRPr lang="en-GB" sz="800" dirty="0" smtClean="0"/>
          </a:p>
          <a:p>
            <a:pPr marL="457200" indent="-457200"/>
            <a:endParaRPr lang="en-GB" sz="800" dirty="0"/>
          </a:p>
          <a:p>
            <a:pPr marL="0" indent="0">
              <a:buNone/>
            </a:pPr>
            <a:r>
              <a:rPr lang="en-GB" sz="3600" b="1" dirty="0" smtClean="0">
                <a:solidFill>
                  <a:srgbClr val="FF0000"/>
                </a:solidFill>
              </a:rPr>
              <a:t>		Red: 	1, 4, 4, 4, 4, 4</a:t>
            </a:r>
          </a:p>
          <a:p>
            <a:pPr marL="0" indent="0">
              <a:buNone/>
            </a:pPr>
            <a:r>
              <a:rPr lang="en-GB" sz="3600" b="1" dirty="0" smtClean="0"/>
              <a:t>	</a:t>
            </a:r>
            <a:r>
              <a:rPr lang="en-GB" sz="3600" b="1" dirty="0"/>
              <a:t>	</a:t>
            </a:r>
            <a:r>
              <a:rPr lang="en-GB" sz="3600" b="1" dirty="0" smtClean="0">
                <a:solidFill>
                  <a:srgbClr val="00B050"/>
                </a:solidFill>
              </a:rPr>
              <a:t>Green:	2, 2, 2, 5, 5, 5</a:t>
            </a:r>
          </a:p>
          <a:p>
            <a:pPr marL="0" indent="0">
              <a:buNone/>
            </a:pPr>
            <a:r>
              <a:rPr lang="en-GB" sz="3600" b="1" dirty="0" smtClean="0">
                <a:solidFill>
                  <a:srgbClr val="0070C0"/>
                </a:solidFill>
              </a:rPr>
              <a:t>		Blue:	3, 3, 3, 3, 3, 6</a:t>
            </a:r>
          </a:p>
          <a:p>
            <a:pPr marL="457200" indent="-457200"/>
            <a:endParaRPr lang="en-GB" sz="3000" dirty="0" smtClean="0"/>
          </a:p>
          <a:p>
            <a:pPr marL="457200" indent="-457200"/>
            <a:endParaRPr lang="en-GB" sz="3000" dirty="0"/>
          </a:p>
          <a:p>
            <a:pPr marL="457200" indent="-457200"/>
            <a:endParaRPr lang="en-GB" sz="30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5824314"/>
            <a:ext cx="592248" cy="592248"/>
          </a:xfrm>
          <a:prstGeom prst="rect">
            <a:avLst/>
          </a:prstGeom>
        </p:spPr>
      </p:pic>
      <p:sp>
        <p:nvSpPr>
          <p:cNvPr id="5" name="TextBox 4"/>
          <p:cNvSpPr txBox="1"/>
          <p:nvPr/>
        </p:nvSpPr>
        <p:spPr>
          <a:xfrm>
            <a:off x="2377852" y="5010250"/>
            <a:ext cx="4378122" cy="461665"/>
          </a:xfrm>
          <a:prstGeom prst="rect">
            <a:avLst/>
          </a:prstGeom>
          <a:noFill/>
        </p:spPr>
        <p:txBody>
          <a:bodyPr wrap="none" rtlCol="0">
            <a:spAutoFit/>
          </a:bodyPr>
          <a:lstStyle/>
          <a:p>
            <a:r>
              <a:rPr lang="en-GB" sz="2400" b="1" dirty="0">
                <a:solidFill>
                  <a:srgbClr val="FF0000"/>
                </a:solidFill>
              </a:rPr>
              <a:t>75/216</a:t>
            </a:r>
            <a:r>
              <a:rPr lang="en-GB" sz="2400" b="1" dirty="0"/>
              <a:t>  vs  </a:t>
            </a:r>
            <a:r>
              <a:rPr lang="en-GB" sz="2400" b="1" dirty="0">
                <a:solidFill>
                  <a:srgbClr val="00B050"/>
                </a:solidFill>
              </a:rPr>
              <a:t>90/216  </a:t>
            </a:r>
            <a:r>
              <a:rPr lang="en-GB" sz="2400" b="1" dirty="0"/>
              <a:t>vs  </a:t>
            </a:r>
            <a:r>
              <a:rPr lang="en-GB" sz="2400" b="1" dirty="0">
                <a:solidFill>
                  <a:srgbClr val="0070C0"/>
                </a:solidFill>
              </a:rPr>
              <a:t>51/216</a:t>
            </a:r>
            <a:endParaRPr lang="en-GB" sz="2400" b="1" dirty="0">
              <a:solidFill>
                <a:srgbClr val="00B050"/>
              </a:solidFill>
            </a:endParaRPr>
          </a:p>
        </p:txBody>
      </p:sp>
      <p:sp>
        <p:nvSpPr>
          <p:cNvPr id="6" name="Title 1"/>
          <p:cNvSpPr txBox="1">
            <a:spLocks/>
          </p:cNvSpPr>
          <p:nvPr/>
        </p:nvSpPr>
        <p:spPr>
          <a:xfrm>
            <a:off x="1240582" y="5843364"/>
            <a:ext cx="4067944"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2600" dirty="0" smtClean="0">
                <a:latin typeface="Myriad Pro Light Cond" pitchFamily="34" charset="0"/>
                <a:ea typeface="Adobe Myungjo Std M" pitchFamily="18" charset="-128"/>
              </a:rPr>
              <a:t>Devious Dice</a:t>
            </a:r>
            <a:endParaRPr lang="en-GB" sz="2600" dirty="0">
              <a:latin typeface="Myriad Pro Light Cond" pitchFamily="34" charset="0"/>
              <a:ea typeface="Adobe Myungjo Std M" pitchFamily="18" charset="-128"/>
            </a:endParaRPr>
          </a:p>
        </p:txBody>
      </p:sp>
    </p:spTree>
    <p:extLst>
      <p:ext uri="{BB962C8B-B14F-4D97-AF65-F5344CB8AC3E}">
        <p14:creationId xmlns:p14="http://schemas.microsoft.com/office/powerpoint/2010/main" val="2237932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48680"/>
            <a:ext cx="8229600" cy="5577483"/>
          </a:xfrm>
        </p:spPr>
        <p:txBody>
          <a:bodyPr>
            <a:normAutofit/>
          </a:bodyPr>
          <a:lstStyle/>
          <a:p>
            <a:r>
              <a:rPr lang="en-GB" sz="3000" dirty="0" smtClean="0"/>
              <a:t>The final surprise from the Devious Dice comes when we try rolling two dice of each colour rather than one (e.g. two Red versus two Blue), with each person adding their two rolls together</a:t>
            </a:r>
          </a:p>
          <a:p>
            <a:endParaRPr lang="en-GB" sz="1100" dirty="0"/>
          </a:p>
          <a:p>
            <a:r>
              <a:rPr lang="en-GB" sz="3000" dirty="0"/>
              <a:t>What would you expect to happen?</a:t>
            </a:r>
          </a:p>
          <a:p>
            <a:endParaRPr lang="en-GB" sz="1100" dirty="0" smtClean="0"/>
          </a:p>
          <a:p>
            <a:r>
              <a:rPr lang="en-GB" sz="3000" dirty="0" smtClean="0"/>
              <a:t>(A nice side point to make: a draw still isn't possible when two dice are used – why?)</a:t>
            </a:r>
          </a:p>
          <a:p>
            <a:endParaRPr lang="en-GB" sz="1100" dirty="0" smtClean="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5824314"/>
            <a:ext cx="592248" cy="592248"/>
          </a:xfrm>
          <a:prstGeom prst="rect">
            <a:avLst/>
          </a:prstGeom>
        </p:spPr>
      </p:pic>
      <p:sp>
        <p:nvSpPr>
          <p:cNvPr id="5" name="Title 1"/>
          <p:cNvSpPr txBox="1">
            <a:spLocks/>
          </p:cNvSpPr>
          <p:nvPr/>
        </p:nvSpPr>
        <p:spPr>
          <a:xfrm>
            <a:off x="1240582" y="5843364"/>
            <a:ext cx="4067944"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2600" dirty="0" smtClean="0">
                <a:latin typeface="Myriad Pro Light Cond" pitchFamily="34" charset="0"/>
                <a:ea typeface="Adobe Myungjo Std M" pitchFamily="18" charset="-128"/>
              </a:rPr>
              <a:t>Devious Dice</a:t>
            </a:r>
            <a:endParaRPr lang="en-GB" sz="2600" dirty="0">
              <a:latin typeface="Myriad Pro Light Cond" pitchFamily="34" charset="0"/>
              <a:ea typeface="Adobe Myungjo Std M" pitchFamily="18" charset="-128"/>
            </a:endParaRPr>
          </a:p>
        </p:txBody>
      </p:sp>
    </p:spTree>
    <p:extLst>
      <p:ext uri="{BB962C8B-B14F-4D97-AF65-F5344CB8AC3E}">
        <p14:creationId xmlns:p14="http://schemas.microsoft.com/office/powerpoint/2010/main" val="1979351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4537" y="963488"/>
            <a:ext cx="4553744" cy="4553744"/>
          </a:xfrm>
          <a:prstGeom prst="rect">
            <a:avLst/>
          </a:prstGeom>
        </p:spPr>
      </p:pic>
      <p:sp>
        <p:nvSpPr>
          <p:cNvPr id="7" name="Content Placeholder 2"/>
          <p:cNvSpPr txBox="1">
            <a:spLocks/>
          </p:cNvSpPr>
          <p:nvPr/>
        </p:nvSpPr>
        <p:spPr>
          <a:xfrm>
            <a:off x="609600" y="548680"/>
            <a:ext cx="8229600" cy="557748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GB" dirty="0" smtClean="0"/>
          </a:p>
          <a:p>
            <a:endParaRPr lang="en-GB" dirty="0" smtClean="0"/>
          </a:p>
          <a:p>
            <a:endParaRPr lang="en-GB" sz="1400" dirty="0"/>
          </a:p>
        </p:txBody>
      </p:sp>
      <p:sp>
        <p:nvSpPr>
          <p:cNvPr id="8" name="Content Placeholder 2"/>
          <p:cNvSpPr>
            <a:spLocks noGrp="1"/>
          </p:cNvSpPr>
          <p:nvPr>
            <p:ph sz="quarter" idx="1"/>
          </p:nvPr>
        </p:nvSpPr>
        <p:spPr>
          <a:xfrm>
            <a:off x="457200" y="548680"/>
            <a:ext cx="8229600" cy="5577483"/>
          </a:xfrm>
        </p:spPr>
        <p:txBody>
          <a:bodyPr>
            <a:normAutofit/>
          </a:bodyPr>
          <a:lstStyle/>
          <a:p>
            <a:pPr marL="0" indent="0">
              <a:buNone/>
            </a:pPr>
            <a:r>
              <a:rPr lang="en-GB" sz="3000" b="1" dirty="0" smtClean="0"/>
              <a:t>Amazingly, the cycle reverses!</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560" y="5824314"/>
            <a:ext cx="592248" cy="592248"/>
          </a:xfrm>
          <a:prstGeom prst="rect">
            <a:avLst/>
          </a:prstGeom>
        </p:spPr>
      </p:pic>
      <p:sp>
        <p:nvSpPr>
          <p:cNvPr id="11" name="Title 1"/>
          <p:cNvSpPr txBox="1">
            <a:spLocks/>
          </p:cNvSpPr>
          <p:nvPr/>
        </p:nvSpPr>
        <p:spPr>
          <a:xfrm>
            <a:off x="1240582" y="5843364"/>
            <a:ext cx="4067944" cy="5760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2600" dirty="0" smtClean="0">
                <a:latin typeface="Myriad Pro Light Cond" pitchFamily="34" charset="0"/>
                <a:ea typeface="Adobe Myungjo Std M" pitchFamily="18" charset="-128"/>
              </a:rPr>
              <a:t>Devious Dice</a:t>
            </a:r>
            <a:endParaRPr lang="en-GB" sz="2600" dirty="0">
              <a:latin typeface="Myriad Pro Light Cond" pitchFamily="34" charset="0"/>
              <a:ea typeface="Adobe Myungjo Std M" pitchFamily="18" charset="-128"/>
            </a:endParaRPr>
          </a:p>
        </p:txBody>
      </p:sp>
    </p:spTree>
    <p:extLst>
      <p:ext uri="{BB962C8B-B14F-4D97-AF65-F5344CB8AC3E}">
        <p14:creationId xmlns:p14="http://schemas.microsoft.com/office/powerpoint/2010/main" val="1191364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p:txBody>
          <a:bodyPr/>
          <a:lstStyle/>
          <a:p>
            <a:pPr eaLnBrk="1" hangingPunct="1">
              <a:spcAft>
                <a:spcPts val="1200"/>
              </a:spcAft>
            </a:pPr>
            <a:endParaRPr lang="en-GB" sz="3600" dirty="0" smtClean="0"/>
          </a:p>
          <a:p>
            <a:pPr eaLnBrk="1" hangingPunct="1">
              <a:spcAft>
                <a:spcPts val="1200"/>
              </a:spcAft>
            </a:pPr>
            <a:endParaRPr lang="en-GB" sz="3600" dirty="0" smtClean="0"/>
          </a:p>
          <a:p>
            <a:pPr eaLnBrk="1" hangingPunct="1">
              <a:spcAft>
                <a:spcPts val="1200"/>
              </a:spcAft>
            </a:pPr>
            <a:endParaRPr lang="en-GB" sz="3200" dirty="0" smtClean="0"/>
          </a:p>
          <a:p>
            <a:pPr eaLnBrk="1" hangingPunct="1">
              <a:spcAft>
                <a:spcPts val="1200"/>
              </a:spcAft>
            </a:pPr>
            <a:endParaRPr lang="en-GB" sz="36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18" y="908720"/>
            <a:ext cx="8640962" cy="5040560"/>
          </a:xfrm>
          <a:prstGeom prst="rect">
            <a:avLst/>
          </a:prstGeom>
        </p:spPr>
      </p:pic>
    </p:spTree>
    <p:extLst>
      <p:ext uri="{BB962C8B-B14F-4D97-AF65-F5344CB8AC3E}">
        <p14:creationId xmlns:p14="http://schemas.microsoft.com/office/powerpoint/2010/main" val="16081253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5"/>
          <p:cNvSpPr txBox="1">
            <a:spLocks noChangeArrowheads="1"/>
          </p:cNvSpPr>
          <p:nvPr/>
        </p:nvSpPr>
        <p:spPr bwMode="auto">
          <a:xfrm>
            <a:off x="703582" y="2828835"/>
            <a:ext cx="7737800" cy="1200329"/>
          </a:xfrm>
          <a:prstGeom prst="rect">
            <a:avLst/>
          </a:prstGeom>
          <a:noFill/>
          <a:ln w="9525">
            <a:noFill/>
            <a:miter lim="800000"/>
            <a:headEnd/>
            <a:tailEnd/>
          </a:ln>
        </p:spPr>
        <p:txBody>
          <a:bodyPr wrap="square">
            <a:spAutoFit/>
          </a:bodyPr>
          <a:lstStyle/>
          <a:p>
            <a:pPr algn="ctr"/>
            <a:r>
              <a:rPr lang="en-GB" sz="7200" b="1" dirty="0" smtClean="0">
                <a:latin typeface="+mn-lt"/>
              </a:rPr>
              <a:t>Over to you…!</a:t>
            </a:r>
            <a:endParaRPr lang="en-GB" sz="7200" dirty="0" smtClean="0"/>
          </a:p>
        </p:txBody>
      </p:sp>
      <p:sp>
        <p:nvSpPr>
          <p:cNvPr id="14338" name="Text Box 6"/>
          <p:cNvSpPr txBox="1">
            <a:spLocks noChangeArrowheads="1"/>
          </p:cNvSpPr>
          <p:nvPr/>
        </p:nvSpPr>
        <p:spPr bwMode="auto">
          <a:xfrm>
            <a:off x="0" y="0"/>
            <a:ext cx="9144000" cy="366713"/>
          </a:xfrm>
          <a:prstGeom prst="rect">
            <a:avLst/>
          </a:prstGeom>
          <a:solidFill>
            <a:srgbClr val="EA0000"/>
          </a:solidFill>
          <a:ln w="9525">
            <a:noFill/>
            <a:miter lim="800000"/>
            <a:headEnd/>
            <a:tailEnd/>
          </a:ln>
        </p:spPr>
        <p:txBody>
          <a:bodyPr>
            <a:spAutoFit/>
          </a:bodyPr>
          <a:lstStyle/>
          <a:p>
            <a:pPr>
              <a:spcBef>
                <a:spcPct val="50000"/>
              </a:spcBef>
            </a:pPr>
            <a:endParaRPr lang="en-US">
              <a:latin typeface="Calibri" pitchFamily="34" charset="0"/>
            </a:endParaRPr>
          </a:p>
        </p:txBody>
      </p:sp>
      <p:sp>
        <p:nvSpPr>
          <p:cNvPr id="14339" name="Text Box 7"/>
          <p:cNvSpPr txBox="1">
            <a:spLocks noChangeArrowheads="1"/>
          </p:cNvSpPr>
          <p:nvPr/>
        </p:nvSpPr>
        <p:spPr bwMode="auto">
          <a:xfrm>
            <a:off x="0" y="6491288"/>
            <a:ext cx="9144000" cy="366712"/>
          </a:xfrm>
          <a:prstGeom prst="rect">
            <a:avLst/>
          </a:prstGeom>
          <a:solidFill>
            <a:srgbClr val="28A448"/>
          </a:solidFill>
          <a:ln w="9525">
            <a:noFill/>
            <a:miter lim="800000"/>
            <a:headEnd/>
            <a:tailEnd/>
          </a:ln>
        </p:spPr>
        <p:txBody>
          <a:bodyPr>
            <a:spAutoFit/>
          </a:bodyPr>
          <a:lstStyle/>
          <a:p>
            <a:pPr>
              <a:spcBef>
                <a:spcPct val="50000"/>
              </a:spcBef>
            </a:pPr>
            <a:endParaRPr lang="en-US">
              <a:latin typeface="Calibri" pitchFamily="34" charset="0"/>
            </a:endParaRPr>
          </a:p>
        </p:txBody>
      </p:sp>
    </p:spTree>
    <p:extLst>
      <p:ext uri="{BB962C8B-B14F-4D97-AF65-F5344CB8AC3E}">
        <p14:creationId xmlns:p14="http://schemas.microsoft.com/office/powerpoint/2010/main" val="279031252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5"/>
          <p:cNvSpPr txBox="1">
            <a:spLocks noChangeArrowheads="1"/>
          </p:cNvSpPr>
          <p:nvPr/>
        </p:nvSpPr>
        <p:spPr bwMode="auto">
          <a:xfrm>
            <a:off x="645468" y="692696"/>
            <a:ext cx="7848872" cy="2416046"/>
          </a:xfrm>
          <a:prstGeom prst="rect">
            <a:avLst/>
          </a:prstGeom>
          <a:noFill/>
          <a:ln w="9525">
            <a:noFill/>
            <a:miter lim="800000"/>
            <a:headEnd/>
            <a:tailEnd/>
          </a:ln>
        </p:spPr>
        <p:txBody>
          <a:bodyPr wrap="square">
            <a:spAutoFit/>
          </a:bodyPr>
          <a:lstStyle/>
          <a:p>
            <a:pPr algn="ctr"/>
            <a:r>
              <a:rPr lang="en-GB" sz="5400" b="1" dirty="0" smtClean="0">
                <a:latin typeface="+mn-lt"/>
              </a:rPr>
              <a:t>Thanks for your attention!</a:t>
            </a:r>
            <a:endParaRPr lang="en-GB" sz="4000" b="1" dirty="0" smtClean="0">
              <a:latin typeface="+mn-lt"/>
            </a:endParaRPr>
          </a:p>
          <a:p>
            <a:pPr algn="ctr"/>
            <a:endParaRPr lang="en-GB" sz="100" dirty="0" smtClean="0"/>
          </a:p>
          <a:p>
            <a:pPr algn="ctr">
              <a:spcBef>
                <a:spcPct val="50000"/>
              </a:spcBef>
            </a:pPr>
            <a:r>
              <a:rPr lang="en-GB" sz="3200" dirty="0" smtClean="0">
                <a:latin typeface="+mj-lt"/>
              </a:rPr>
              <a:t>Dr Tim Paulden</a:t>
            </a:r>
          </a:p>
          <a:p>
            <a:pPr algn="ctr">
              <a:spcBef>
                <a:spcPct val="50000"/>
              </a:spcBef>
            </a:pPr>
            <a:r>
              <a:rPr lang="en-GB" sz="3200" i="1" dirty="0" smtClean="0">
                <a:latin typeface="+mj-lt"/>
              </a:rPr>
              <a:t>tim.paulden@atass-sports.co.uk</a:t>
            </a:r>
          </a:p>
        </p:txBody>
      </p:sp>
      <p:sp>
        <p:nvSpPr>
          <p:cNvPr id="14338" name="Text Box 6"/>
          <p:cNvSpPr txBox="1">
            <a:spLocks noChangeArrowheads="1"/>
          </p:cNvSpPr>
          <p:nvPr/>
        </p:nvSpPr>
        <p:spPr bwMode="auto">
          <a:xfrm>
            <a:off x="0" y="0"/>
            <a:ext cx="9144000" cy="366713"/>
          </a:xfrm>
          <a:prstGeom prst="rect">
            <a:avLst/>
          </a:prstGeom>
          <a:solidFill>
            <a:srgbClr val="EA0000"/>
          </a:solidFill>
          <a:ln w="9525">
            <a:noFill/>
            <a:miter lim="800000"/>
            <a:headEnd/>
            <a:tailEnd/>
          </a:ln>
        </p:spPr>
        <p:txBody>
          <a:bodyPr>
            <a:spAutoFit/>
          </a:bodyPr>
          <a:lstStyle/>
          <a:p>
            <a:pPr>
              <a:spcBef>
                <a:spcPct val="50000"/>
              </a:spcBef>
            </a:pPr>
            <a:endParaRPr lang="en-US">
              <a:latin typeface="Calibri" pitchFamily="34" charset="0"/>
            </a:endParaRPr>
          </a:p>
        </p:txBody>
      </p:sp>
      <p:sp>
        <p:nvSpPr>
          <p:cNvPr id="14339" name="Text Box 7"/>
          <p:cNvSpPr txBox="1">
            <a:spLocks noChangeArrowheads="1"/>
          </p:cNvSpPr>
          <p:nvPr/>
        </p:nvSpPr>
        <p:spPr bwMode="auto">
          <a:xfrm>
            <a:off x="0" y="6491288"/>
            <a:ext cx="9144000" cy="366712"/>
          </a:xfrm>
          <a:prstGeom prst="rect">
            <a:avLst/>
          </a:prstGeom>
          <a:solidFill>
            <a:srgbClr val="28A448"/>
          </a:solidFill>
          <a:ln w="9525">
            <a:noFill/>
            <a:miter lim="800000"/>
            <a:headEnd/>
            <a:tailEnd/>
          </a:ln>
        </p:spPr>
        <p:txBody>
          <a:bodyPr>
            <a:spAutoFit/>
          </a:bodyPr>
          <a:lstStyle/>
          <a:p>
            <a:pPr>
              <a:spcBef>
                <a:spcPct val="50000"/>
              </a:spcBef>
            </a:pPr>
            <a:endParaRPr lang="en-US">
              <a:latin typeface="Calibri" pitchFamily="34" charset="0"/>
            </a:endParaRPr>
          </a:p>
        </p:txBody>
      </p:sp>
      <p:pic>
        <p:nvPicPr>
          <p:cNvPr id="14340" name="Picture 2" descr="C:\Users\rich.hill\AppData\Local\Microsoft\Windows\Temporary Internet Files\Content.Outlook\HU061H2Z\New Sports logo.JPG"/>
          <p:cNvPicPr>
            <a:picLocks noChangeAspect="1" noChangeArrowheads="1"/>
          </p:cNvPicPr>
          <p:nvPr/>
        </p:nvPicPr>
        <p:blipFill>
          <a:blip r:embed="rId3" cstate="print"/>
          <a:srcRect/>
          <a:stretch>
            <a:fillRect/>
          </a:stretch>
        </p:blipFill>
        <p:spPr bwMode="auto">
          <a:xfrm>
            <a:off x="2192035" y="3501008"/>
            <a:ext cx="4731846" cy="2232248"/>
          </a:xfrm>
          <a:prstGeom prst="rect">
            <a:avLst/>
          </a:prstGeom>
          <a:noFill/>
          <a:ln w="9525">
            <a:noFill/>
            <a:miter lim="800000"/>
            <a:headEnd/>
            <a:tailEnd/>
          </a:ln>
        </p:spPr>
      </p:pic>
    </p:spTree>
    <p:extLst>
      <p:ext uri="{BB962C8B-B14F-4D97-AF65-F5344CB8AC3E}">
        <p14:creationId xmlns:p14="http://schemas.microsoft.com/office/powerpoint/2010/main" val="13516139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p:txBody>
          <a:bodyPr/>
          <a:lstStyle/>
          <a:p>
            <a:pPr eaLnBrk="1" hangingPunct="1">
              <a:spcAft>
                <a:spcPts val="1200"/>
              </a:spcAft>
            </a:pPr>
            <a:endParaRPr lang="en-GB" sz="3600" dirty="0" smtClean="0"/>
          </a:p>
          <a:p>
            <a:pPr eaLnBrk="1" hangingPunct="1">
              <a:spcAft>
                <a:spcPts val="1200"/>
              </a:spcAft>
            </a:pPr>
            <a:endParaRPr lang="en-GB" sz="3600" dirty="0" smtClean="0"/>
          </a:p>
          <a:p>
            <a:pPr eaLnBrk="1" hangingPunct="1">
              <a:spcAft>
                <a:spcPts val="1200"/>
              </a:spcAft>
            </a:pPr>
            <a:endParaRPr lang="en-GB" sz="3200" dirty="0" smtClean="0"/>
          </a:p>
          <a:p>
            <a:pPr eaLnBrk="1" hangingPunct="1">
              <a:spcAft>
                <a:spcPts val="1200"/>
              </a:spcAft>
            </a:pPr>
            <a:endParaRPr lang="en-GB" sz="36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7" y="479475"/>
            <a:ext cx="6192687" cy="5945942"/>
          </a:xfrm>
          <a:prstGeom prst="rect">
            <a:avLst/>
          </a:prstGeom>
        </p:spPr>
      </p:pic>
    </p:spTree>
    <p:extLst>
      <p:ext uri="{BB962C8B-B14F-4D97-AF65-F5344CB8AC3E}">
        <p14:creationId xmlns:p14="http://schemas.microsoft.com/office/powerpoint/2010/main" val="17755669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p:txBody>
          <a:bodyPr/>
          <a:lstStyle/>
          <a:p>
            <a:pPr eaLnBrk="1" hangingPunct="1">
              <a:spcAft>
                <a:spcPts val="1200"/>
              </a:spcAft>
            </a:pPr>
            <a:endParaRPr lang="en-GB" sz="3600" dirty="0" smtClean="0"/>
          </a:p>
          <a:p>
            <a:pPr eaLnBrk="1" hangingPunct="1">
              <a:spcAft>
                <a:spcPts val="1200"/>
              </a:spcAft>
            </a:pPr>
            <a:endParaRPr lang="en-GB" sz="3600" dirty="0" smtClean="0"/>
          </a:p>
          <a:p>
            <a:pPr eaLnBrk="1" hangingPunct="1">
              <a:spcAft>
                <a:spcPts val="1200"/>
              </a:spcAft>
            </a:pPr>
            <a:endParaRPr lang="en-GB" sz="3200" dirty="0" smtClean="0"/>
          </a:p>
          <a:p>
            <a:pPr eaLnBrk="1" hangingPunct="1">
              <a:spcAft>
                <a:spcPts val="1200"/>
              </a:spcAft>
            </a:pPr>
            <a:endParaRPr lang="en-GB" sz="36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7" y="479475"/>
            <a:ext cx="6192686" cy="5945942"/>
          </a:xfrm>
          <a:prstGeom prst="rect">
            <a:avLst/>
          </a:prstGeom>
        </p:spPr>
      </p:pic>
    </p:spTree>
    <p:extLst>
      <p:ext uri="{BB962C8B-B14F-4D97-AF65-F5344CB8AC3E}">
        <p14:creationId xmlns:p14="http://schemas.microsoft.com/office/powerpoint/2010/main" val="31428574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p:txBody>
          <a:bodyPr/>
          <a:lstStyle/>
          <a:p>
            <a:pPr eaLnBrk="1" hangingPunct="1">
              <a:spcAft>
                <a:spcPts val="1200"/>
              </a:spcAft>
            </a:pPr>
            <a:endParaRPr lang="en-GB" sz="3600" dirty="0" smtClean="0"/>
          </a:p>
          <a:p>
            <a:pPr eaLnBrk="1" hangingPunct="1">
              <a:spcAft>
                <a:spcPts val="1200"/>
              </a:spcAft>
            </a:pPr>
            <a:endParaRPr lang="en-GB" sz="3600" dirty="0" smtClean="0"/>
          </a:p>
          <a:p>
            <a:pPr eaLnBrk="1" hangingPunct="1">
              <a:spcAft>
                <a:spcPts val="1200"/>
              </a:spcAft>
            </a:pPr>
            <a:endParaRPr lang="en-GB" sz="3200" dirty="0" smtClean="0"/>
          </a:p>
          <a:p>
            <a:pPr eaLnBrk="1" hangingPunct="1">
              <a:spcAft>
                <a:spcPts val="1200"/>
              </a:spcAft>
            </a:pPr>
            <a:endParaRPr lang="en-GB" sz="3600" dirty="0" smtClean="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374" y="768896"/>
            <a:ext cx="8640914" cy="5308401"/>
          </a:xfrm>
          <a:prstGeom prst="rect">
            <a:avLst/>
          </a:prstGeom>
        </p:spPr>
      </p:pic>
    </p:spTree>
    <p:extLst>
      <p:ext uri="{BB962C8B-B14F-4D97-AF65-F5344CB8AC3E}">
        <p14:creationId xmlns:p14="http://schemas.microsoft.com/office/powerpoint/2010/main" val="36199782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p:txBody>
          <a:bodyPr/>
          <a:lstStyle/>
          <a:p>
            <a:pPr eaLnBrk="1" hangingPunct="1">
              <a:spcAft>
                <a:spcPts val="1200"/>
              </a:spcAft>
            </a:pPr>
            <a:endParaRPr lang="en-GB" sz="3600" dirty="0" smtClean="0"/>
          </a:p>
          <a:p>
            <a:pPr eaLnBrk="1" hangingPunct="1">
              <a:spcAft>
                <a:spcPts val="1200"/>
              </a:spcAft>
            </a:pPr>
            <a:endParaRPr lang="en-GB" sz="3600" dirty="0" smtClean="0"/>
          </a:p>
          <a:p>
            <a:pPr eaLnBrk="1" hangingPunct="1">
              <a:spcAft>
                <a:spcPts val="1200"/>
              </a:spcAft>
            </a:pPr>
            <a:endParaRPr lang="en-GB" sz="3200" dirty="0" smtClean="0"/>
          </a:p>
          <a:p>
            <a:pPr eaLnBrk="1" hangingPunct="1">
              <a:spcAft>
                <a:spcPts val="1200"/>
              </a:spcAft>
            </a:pPr>
            <a:endParaRPr lang="en-GB" sz="36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087" y="975164"/>
            <a:ext cx="8708776" cy="4876914"/>
          </a:xfrm>
          <a:prstGeom prst="rect">
            <a:avLst/>
          </a:prstGeom>
        </p:spPr>
      </p:pic>
    </p:spTree>
    <p:extLst>
      <p:ext uri="{BB962C8B-B14F-4D97-AF65-F5344CB8AC3E}">
        <p14:creationId xmlns:p14="http://schemas.microsoft.com/office/powerpoint/2010/main" val="9398806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evel 3"/>
          <p:cNvSpPr/>
          <p:nvPr/>
        </p:nvSpPr>
        <p:spPr>
          <a:xfrm>
            <a:off x="1288207" y="812329"/>
            <a:ext cx="6534000" cy="5246861"/>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62" name="Content Placeholder 2"/>
          <p:cNvSpPr>
            <a:spLocks noGrp="1"/>
          </p:cNvSpPr>
          <p:nvPr>
            <p:ph idx="1"/>
          </p:nvPr>
        </p:nvSpPr>
        <p:spPr/>
        <p:txBody>
          <a:bodyPr/>
          <a:lstStyle/>
          <a:p>
            <a:pPr eaLnBrk="1" hangingPunct="1">
              <a:spcAft>
                <a:spcPts val="1200"/>
              </a:spcAft>
            </a:pPr>
            <a:endParaRPr lang="en-GB" sz="3600" dirty="0" smtClean="0"/>
          </a:p>
          <a:p>
            <a:pPr eaLnBrk="1" hangingPunct="1">
              <a:spcAft>
                <a:spcPts val="1200"/>
              </a:spcAft>
            </a:pPr>
            <a:endParaRPr lang="en-GB" sz="3600" dirty="0" smtClean="0"/>
          </a:p>
          <a:p>
            <a:pPr eaLnBrk="1" hangingPunct="1">
              <a:spcAft>
                <a:spcPts val="1200"/>
              </a:spcAft>
            </a:pPr>
            <a:endParaRPr lang="en-GB" sz="3200" dirty="0" smtClean="0"/>
          </a:p>
          <a:p>
            <a:pPr eaLnBrk="1" hangingPunct="1">
              <a:spcAft>
                <a:spcPts val="1200"/>
              </a:spcAft>
            </a:pPr>
            <a:endParaRPr lang="en-GB" sz="36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266" y="1479451"/>
            <a:ext cx="5194498" cy="3912136"/>
          </a:xfrm>
          <a:prstGeom prst="rect">
            <a:avLst/>
          </a:prstGeom>
        </p:spPr>
      </p:pic>
    </p:spTree>
    <p:extLst>
      <p:ext uri="{BB962C8B-B14F-4D97-AF65-F5344CB8AC3E}">
        <p14:creationId xmlns:p14="http://schemas.microsoft.com/office/powerpoint/2010/main" val="16662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5"/>
          <p:cNvSpPr txBox="1">
            <a:spLocks noChangeArrowheads="1"/>
          </p:cNvSpPr>
          <p:nvPr/>
        </p:nvSpPr>
        <p:spPr bwMode="auto">
          <a:xfrm>
            <a:off x="1003874" y="2819028"/>
            <a:ext cx="7129462" cy="1200329"/>
          </a:xfrm>
          <a:prstGeom prst="rect">
            <a:avLst/>
          </a:prstGeom>
          <a:noFill/>
          <a:ln w="9525">
            <a:noFill/>
            <a:miter lim="800000"/>
            <a:headEnd/>
            <a:tailEnd/>
          </a:ln>
        </p:spPr>
        <p:txBody>
          <a:bodyPr wrap="square">
            <a:spAutoFit/>
          </a:bodyPr>
          <a:lstStyle/>
          <a:p>
            <a:pPr algn="ctr"/>
            <a:r>
              <a:rPr lang="en-GB" sz="7200" b="1" dirty="0" smtClean="0">
                <a:latin typeface="+mn-lt"/>
              </a:rPr>
              <a:t>The basics of R</a:t>
            </a:r>
            <a:endParaRPr lang="en-GB" sz="7200" dirty="0" smtClean="0"/>
          </a:p>
        </p:txBody>
      </p:sp>
      <p:sp>
        <p:nvSpPr>
          <p:cNvPr id="14338" name="Text Box 6"/>
          <p:cNvSpPr txBox="1">
            <a:spLocks noChangeArrowheads="1"/>
          </p:cNvSpPr>
          <p:nvPr/>
        </p:nvSpPr>
        <p:spPr bwMode="auto">
          <a:xfrm>
            <a:off x="0" y="0"/>
            <a:ext cx="9144000" cy="366713"/>
          </a:xfrm>
          <a:prstGeom prst="rect">
            <a:avLst/>
          </a:prstGeom>
          <a:solidFill>
            <a:srgbClr val="EA0000"/>
          </a:solidFill>
          <a:ln w="9525">
            <a:noFill/>
            <a:miter lim="800000"/>
            <a:headEnd/>
            <a:tailEnd/>
          </a:ln>
        </p:spPr>
        <p:txBody>
          <a:bodyPr>
            <a:spAutoFit/>
          </a:bodyPr>
          <a:lstStyle/>
          <a:p>
            <a:pPr>
              <a:spcBef>
                <a:spcPct val="50000"/>
              </a:spcBef>
            </a:pPr>
            <a:endParaRPr lang="en-US">
              <a:latin typeface="Calibri" pitchFamily="34" charset="0"/>
            </a:endParaRPr>
          </a:p>
        </p:txBody>
      </p:sp>
      <p:sp>
        <p:nvSpPr>
          <p:cNvPr id="14339" name="Text Box 7"/>
          <p:cNvSpPr txBox="1">
            <a:spLocks noChangeArrowheads="1"/>
          </p:cNvSpPr>
          <p:nvPr/>
        </p:nvSpPr>
        <p:spPr bwMode="auto">
          <a:xfrm>
            <a:off x="0" y="6491288"/>
            <a:ext cx="9144000" cy="366712"/>
          </a:xfrm>
          <a:prstGeom prst="rect">
            <a:avLst/>
          </a:prstGeom>
          <a:solidFill>
            <a:srgbClr val="28A448"/>
          </a:solidFill>
          <a:ln w="9525">
            <a:noFill/>
            <a:miter lim="800000"/>
            <a:headEnd/>
            <a:tailEnd/>
          </a:ln>
        </p:spPr>
        <p:txBody>
          <a:bodyPr>
            <a:spAutoFit/>
          </a:bodyPr>
          <a:lstStyle/>
          <a:p>
            <a:pPr>
              <a:spcBef>
                <a:spcPct val="50000"/>
              </a:spcBef>
            </a:pPr>
            <a:endParaRPr lang="en-US">
              <a:latin typeface="Calibri" pitchFamily="34" charset="0"/>
            </a:endParaRPr>
          </a:p>
        </p:txBody>
      </p:sp>
    </p:spTree>
    <p:extLst>
      <p:ext uri="{BB962C8B-B14F-4D97-AF65-F5344CB8AC3E}">
        <p14:creationId xmlns:p14="http://schemas.microsoft.com/office/powerpoint/2010/main" val="477591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p:txBody>
          <a:bodyPr/>
          <a:lstStyle/>
          <a:p>
            <a:pPr eaLnBrk="1" hangingPunct="1">
              <a:spcAft>
                <a:spcPts val="1200"/>
              </a:spcAft>
            </a:pPr>
            <a:endParaRPr lang="en-GB" sz="3600" dirty="0" smtClean="0"/>
          </a:p>
          <a:p>
            <a:pPr eaLnBrk="1" hangingPunct="1">
              <a:spcAft>
                <a:spcPts val="1200"/>
              </a:spcAft>
            </a:pPr>
            <a:endParaRPr lang="en-GB" sz="3600" dirty="0" smtClean="0"/>
          </a:p>
          <a:p>
            <a:pPr eaLnBrk="1" hangingPunct="1">
              <a:spcAft>
                <a:spcPts val="1200"/>
              </a:spcAft>
            </a:pPr>
            <a:endParaRPr lang="en-GB" sz="3200" dirty="0" smtClean="0"/>
          </a:p>
          <a:p>
            <a:pPr eaLnBrk="1" hangingPunct="1">
              <a:spcAft>
                <a:spcPts val="1200"/>
              </a:spcAft>
            </a:pPr>
            <a:endParaRPr lang="en-GB" sz="3600" dirty="0" smtClean="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386" y="626021"/>
            <a:ext cx="8453511" cy="5617316"/>
          </a:xfrm>
          <a:prstGeom prst="rect">
            <a:avLst/>
          </a:prstGeom>
        </p:spPr>
      </p:pic>
    </p:spTree>
    <p:extLst>
      <p:ext uri="{BB962C8B-B14F-4D97-AF65-F5344CB8AC3E}">
        <p14:creationId xmlns:p14="http://schemas.microsoft.com/office/powerpoint/2010/main" val="28203638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p:txBody>
          <a:bodyPr/>
          <a:lstStyle/>
          <a:p>
            <a:pPr eaLnBrk="1" hangingPunct="1">
              <a:spcAft>
                <a:spcPts val="1200"/>
              </a:spcAft>
            </a:pPr>
            <a:endParaRPr lang="en-GB" sz="3600" dirty="0" smtClean="0"/>
          </a:p>
          <a:p>
            <a:pPr eaLnBrk="1" hangingPunct="1">
              <a:spcAft>
                <a:spcPts val="1200"/>
              </a:spcAft>
            </a:pPr>
            <a:endParaRPr lang="en-GB" sz="3600" dirty="0" smtClean="0"/>
          </a:p>
          <a:p>
            <a:pPr eaLnBrk="1" hangingPunct="1">
              <a:spcAft>
                <a:spcPts val="1200"/>
              </a:spcAft>
            </a:pPr>
            <a:endParaRPr lang="en-GB" sz="3200" dirty="0" smtClean="0"/>
          </a:p>
          <a:p>
            <a:pPr eaLnBrk="1" hangingPunct="1">
              <a:spcAft>
                <a:spcPts val="1200"/>
              </a:spcAft>
            </a:pPr>
            <a:endParaRPr lang="en-GB" sz="36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79" y="535527"/>
            <a:ext cx="8928992" cy="5807067"/>
          </a:xfrm>
          <a:prstGeom prst="rect">
            <a:avLst/>
          </a:prstGeom>
        </p:spPr>
      </p:pic>
    </p:spTree>
    <p:extLst>
      <p:ext uri="{BB962C8B-B14F-4D97-AF65-F5344CB8AC3E}">
        <p14:creationId xmlns:p14="http://schemas.microsoft.com/office/powerpoint/2010/main" val="3921356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Using R like a calculator</a:t>
            </a:r>
          </a:p>
        </p:txBody>
      </p:sp>
      <p:sp>
        <p:nvSpPr>
          <p:cNvPr id="3" name="Content Placeholder 2"/>
          <p:cNvSpPr>
            <a:spLocks noGrp="1"/>
          </p:cNvSpPr>
          <p:nvPr>
            <p:ph idx="1"/>
          </p:nvPr>
        </p:nvSpPr>
        <p:spPr>
          <a:xfrm>
            <a:off x="457200" y="1600200"/>
            <a:ext cx="8219256" cy="4493096"/>
          </a:xfrm>
        </p:spPr>
        <p:txBody>
          <a:bodyPr/>
          <a:lstStyle/>
          <a:p>
            <a:r>
              <a:rPr lang="en-GB" dirty="0" smtClean="0"/>
              <a:t>Start up "</a:t>
            </a:r>
            <a:r>
              <a:rPr lang="en-GB" dirty="0" err="1" smtClean="0"/>
              <a:t>RGui</a:t>
            </a:r>
            <a:r>
              <a:rPr lang="en-GB" dirty="0" smtClean="0"/>
              <a:t>" (a.k.a. the "R Console")</a:t>
            </a:r>
          </a:p>
          <a:p>
            <a:endParaRPr lang="en-GB" sz="2000" dirty="0" smtClean="0"/>
          </a:p>
          <a:p>
            <a:r>
              <a:rPr lang="en-GB" dirty="0" smtClean="0"/>
              <a:t>Type the following into the white window:</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sym typeface="Symbol"/>
              </a:rPr>
              <a:t>1234 + 4567</a:t>
            </a:r>
          </a:p>
          <a:p>
            <a:pPr marL="457200" lvl="1" indent="0">
              <a:buNone/>
            </a:pPr>
            <a:r>
              <a:rPr lang="en-GB" b="1" dirty="0" smtClean="0">
                <a:solidFill>
                  <a:srgbClr val="0070C0"/>
                </a:solidFill>
                <a:latin typeface="Courier New" panose="02070309020205020404" pitchFamily="49" charset="0"/>
                <a:cs typeface="Courier New" panose="02070309020205020404" pitchFamily="49" charset="0"/>
                <a:sym typeface="Symbol"/>
              </a:rPr>
              <a:t>[1] 5801</a:t>
            </a:r>
          </a:p>
          <a:p>
            <a:pPr marL="457200" lvl="1" indent="0">
              <a:buNone/>
            </a:pPr>
            <a:endParaRPr lang="en-GB" sz="2000" b="1" dirty="0">
              <a:solidFill>
                <a:srgbClr val="0070C0"/>
              </a:solidFill>
              <a:latin typeface="Courier New" panose="02070309020205020404" pitchFamily="49" charset="0"/>
              <a:cs typeface="Courier New" panose="02070309020205020404" pitchFamily="49" charset="0"/>
              <a:sym typeface="Symbol"/>
            </a:endParaRPr>
          </a:p>
          <a:p>
            <a:r>
              <a:rPr lang="en-GB" dirty="0" smtClean="0"/>
              <a:t>What do you think the "[1]" means?</a:t>
            </a:r>
          </a:p>
          <a:p>
            <a:endParaRPr lang="en-GB" sz="2000" dirty="0" smtClean="0"/>
          </a:p>
          <a:p>
            <a:r>
              <a:rPr lang="en-GB" dirty="0" smtClean="0"/>
              <a:t>How would you multiply 1234 and 4567?</a:t>
            </a:r>
            <a:endParaRPr lang="en-GB" dirty="0"/>
          </a:p>
          <a:p>
            <a:pPr marL="457200" lvl="1" indent="0">
              <a:buNone/>
            </a:pPr>
            <a:r>
              <a:rPr lang="en-GB" b="1" dirty="0" smtClean="0">
                <a:solidFill>
                  <a:srgbClr val="0070C0"/>
                </a:solidFill>
                <a:latin typeface="Andalus" panose="02020603050405020304" pitchFamily="18" charset="-78"/>
                <a:cs typeface="Andalus" panose="02020603050405020304" pitchFamily="18" charset="-78"/>
                <a:sym typeface="Symbol"/>
              </a:rPr>
              <a:t> </a:t>
            </a:r>
            <a:endParaRPr lang="en-GB" b="1" dirty="0">
              <a:solidFill>
                <a:srgbClr val="0070C0"/>
              </a:solidFill>
              <a:latin typeface="Andalus" panose="02020603050405020304" pitchFamily="18" charset="-78"/>
              <a:cs typeface="Andalus" panose="02020603050405020304" pitchFamily="18" charset="-78"/>
              <a:sym typeface="Symbol"/>
            </a:endParaRPr>
          </a:p>
          <a:p>
            <a:pPr marL="457200" lvl="1" indent="0">
              <a:buNone/>
            </a:pPr>
            <a:endParaRPr lang="en-GB" b="1" dirty="0">
              <a:solidFill>
                <a:srgbClr val="0070C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11468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Using R like a calculator</a:t>
            </a:r>
          </a:p>
        </p:txBody>
      </p:sp>
      <p:sp>
        <p:nvSpPr>
          <p:cNvPr id="3" name="Content Placeholder 2"/>
          <p:cNvSpPr>
            <a:spLocks noGrp="1"/>
          </p:cNvSpPr>
          <p:nvPr>
            <p:ph idx="1"/>
          </p:nvPr>
        </p:nvSpPr>
        <p:spPr>
          <a:xfrm>
            <a:off x="457200" y="1600200"/>
            <a:ext cx="8219256" cy="4493096"/>
          </a:xfrm>
        </p:spPr>
        <p:txBody>
          <a:bodyPr/>
          <a:lstStyle/>
          <a:p>
            <a:r>
              <a:rPr lang="en-GB" dirty="0" smtClean="0"/>
              <a:t>Spaces within commands are ignored:</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sym typeface="Symbol"/>
              </a:rPr>
              <a:t>1234+4567</a:t>
            </a:r>
          </a:p>
          <a:p>
            <a:pPr marL="457200" lvl="1" indent="0">
              <a:buNone/>
            </a:pPr>
            <a:r>
              <a:rPr lang="en-GB" b="1" dirty="0" smtClean="0">
                <a:solidFill>
                  <a:srgbClr val="0070C0"/>
                </a:solidFill>
                <a:latin typeface="Courier New" panose="02070309020205020404" pitchFamily="49" charset="0"/>
                <a:cs typeface="Courier New" panose="02070309020205020404" pitchFamily="49" charset="0"/>
                <a:sym typeface="Symbol"/>
              </a:rPr>
              <a:t>[</a:t>
            </a:r>
            <a:r>
              <a:rPr lang="en-GB" b="1" dirty="0">
                <a:solidFill>
                  <a:srgbClr val="0070C0"/>
                </a:solidFill>
                <a:latin typeface="Courier New" panose="02070309020205020404" pitchFamily="49" charset="0"/>
                <a:cs typeface="Courier New" panose="02070309020205020404" pitchFamily="49" charset="0"/>
                <a:sym typeface="Symbol"/>
              </a:rPr>
              <a:t>1] 5801</a:t>
            </a:r>
          </a:p>
          <a:p>
            <a:pPr marL="457200" lvl="1" indent="0">
              <a:buNone/>
            </a:pPr>
            <a:endParaRPr lang="en-GB" sz="2000" b="1" dirty="0">
              <a:solidFill>
                <a:srgbClr val="0070C0"/>
              </a:solidFill>
              <a:latin typeface="Courier New" panose="02070309020205020404" pitchFamily="49" charset="0"/>
              <a:cs typeface="Courier New" panose="02070309020205020404" pitchFamily="49" charset="0"/>
              <a:sym typeface="Symbol"/>
            </a:endParaRPr>
          </a:p>
          <a:p>
            <a:r>
              <a:rPr lang="en-GB" dirty="0" smtClean="0"/>
              <a:t>Use the up and down arrows to scroll through previously entered commands</a:t>
            </a:r>
            <a:r>
              <a:rPr lang="en-GB" b="1" dirty="0" smtClean="0">
                <a:solidFill>
                  <a:srgbClr val="0070C0"/>
                </a:solidFill>
                <a:latin typeface="Andalus" panose="02020603050405020304" pitchFamily="18" charset="-78"/>
                <a:cs typeface="Andalus" panose="02020603050405020304" pitchFamily="18" charset="-78"/>
                <a:sym typeface="Symbol"/>
              </a:rPr>
              <a:t> </a:t>
            </a:r>
            <a:endParaRPr lang="en-GB" b="1" dirty="0">
              <a:solidFill>
                <a:srgbClr val="0070C0"/>
              </a:solidFill>
              <a:latin typeface="Andalus" panose="02020603050405020304" pitchFamily="18" charset="-78"/>
              <a:cs typeface="Andalus" panose="02020603050405020304" pitchFamily="18" charset="-78"/>
              <a:sym typeface="Symbol"/>
            </a:endParaRPr>
          </a:p>
          <a:p>
            <a:pPr marL="457200" lvl="1" indent="0">
              <a:buNone/>
            </a:pPr>
            <a:endParaRPr lang="en-GB" b="1" dirty="0">
              <a:solidFill>
                <a:srgbClr val="0070C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261015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Using R like a calculator</a:t>
            </a:r>
          </a:p>
        </p:txBody>
      </p:sp>
      <p:sp>
        <p:nvSpPr>
          <p:cNvPr id="3" name="Content Placeholder 2"/>
          <p:cNvSpPr>
            <a:spLocks noGrp="1"/>
          </p:cNvSpPr>
          <p:nvPr>
            <p:ph idx="1"/>
          </p:nvPr>
        </p:nvSpPr>
        <p:spPr>
          <a:xfrm>
            <a:off x="457200" y="1600200"/>
            <a:ext cx="8219256" cy="4493096"/>
          </a:xfrm>
        </p:spPr>
        <p:txBody>
          <a:bodyPr/>
          <a:lstStyle/>
          <a:p>
            <a:r>
              <a:rPr lang="en-GB" dirty="0" smtClean="0"/>
              <a:t>Of course, R can also work with decimals:</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sym typeface="Symbol"/>
              </a:rPr>
              <a:t>22/7</a:t>
            </a:r>
          </a:p>
          <a:p>
            <a:pPr marL="457200" lvl="1" indent="0">
              <a:buNone/>
            </a:pPr>
            <a:r>
              <a:rPr lang="en-GB" b="1" dirty="0">
                <a:solidFill>
                  <a:srgbClr val="0070C0"/>
                </a:solidFill>
                <a:latin typeface="Courier New" panose="02070309020205020404" pitchFamily="49" charset="0"/>
                <a:cs typeface="Courier New" panose="02070309020205020404" pitchFamily="49" charset="0"/>
                <a:sym typeface="Symbol"/>
              </a:rPr>
              <a:t>[1] </a:t>
            </a:r>
            <a:r>
              <a:rPr lang="en-GB" b="1" dirty="0" smtClean="0">
                <a:solidFill>
                  <a:srgbClr val="0070C0"/>
                </a:solidFill>
                <a:latin typeface="Courier New" panose="02070309020205020404" pitchFamily="49" charset="0"/>
                <a:cs typeface="Courier New" panose="02070309020205020404" pitchFamily="49" charset="0"/>
                <a:sym typeface="Symbol"/>
              </a:rPr>
              <a:t>3.142857</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sym typeface="Symbol"/>
              </a:rPr>
              <a:t>22/7 - pi</a:t>
            </a:r>
            <a:endParaRPr lang="en-GB"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r>
              <a:rPr lang="en-GB" b="1" dirty="0">
                <a:solidFill>
                  <a:srgbClr val="0070C0"/>
                </a:solidFill>
                <a:latin typeface="Courier New" panose="02070309020205020404" pitchFamily="49" charset="0"/>
                <a:cs typeface="Courier New" panose="02070309020205020404" pitchFamily="49" charset="0"/>
                <a:sym typeface="Symbol"/>
              </a:rPr>
              <a:t>[1] 0.001264489</a:t>
            </a:r>
            <a:endParaRPr lang="en-GB" b="1" dirty="0" smtClean="0">
              <a:solidFill>
                <a:srgbClr val="0070C0"/>
              </a:solidFill>
              <a:latin typeface="Courier New" panose="02070309020205020404" pitchFamily="49" charset="0"/>
              <a:cs typeface="Courier New" panose="02070309020205020404" pitchFamily="49" charset="0"/>
              <a:sym typeface="Symbol"/>
            </a:endParaRPr>
          </a:p>
          <a:p>
            <a:pPr marL="457200" lvl="1" indent="0">
              <a:buNone/>
            </a:pPr>
            <a:endParaRPr lang="en-GB" b="1" dirty="0">
              <a:solidFill>
                <a:srgbClr val="0070C0"/>
              </a:solidFill>
              <a:latin typeface="Courier New" panose="02070309020205020404" pitchFamily="49" charset="0"/>
              <a:cs typeface="Courier New" panose="02070309020205020404" pitchFamily="49" charset="0"/>
              <a:sym typeface="Symbol"/>
            </a:endParaRPr>
          </a:p>
          <a:p>
            <a:r>
              <a:rPr lang="en-GB" dirty="0" smtClean="0"/>
              <a:t>By default, R shows you the answer to a small number of digits (7), but internally it stores numbers with much greater precision</a:t>
            </a:r>
            <a:endParaRPr lang="en-GB" b="1" dirty="0">
              <a:solidFill>
                <a:srgbClr val="0070C0"/>
              </a:solidFill>
              <a:latin typeface="Andalus" panose="02020603050405020304" pitchFamily="18" charset="-78"/>
              <a:cs typeface="Andalus" panose="02020603050405020304" pitchFamily="18" charset="-78"/>
              <a:sym typeface="Symbol"/>
            </a:endParaRPr>
          </a:p>
          <a:p>
            <a:pPr marL="457200" lvl="1" indent="0">
              <a:buNone/>
            </a:pPr>
            <a:endParaRPr lang="en-GB" b="1" dirty="0">
              <a:solidFill>
                <a:srgbClr val="0070C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286863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Using R like a calculator</a:t>
            </a:r>
          </a:p>
        </p:txBody>
      </p:sp>
      <p:sp>
        <p:nvSpPr>
          <p:cNvPr id="3" name="Content Placeholder 2"/>
          <p:cNvSpPr>
            <a:spLocks noGrp="1"/>
          </p:cNvSpPr>
          <p:nvPr>
            <p:ph idx="1"/>
          </p:nvPr>
        </p:nvSpPr>
        <p:spPr>
          <a:xfrm>
            <a:off x="457200" y="1600200"/>
            <a:ext cx="8219256" cy="4493096"/>
          </a:xfrm>
        </p:spPr>
        <p:txBody>
          <a:bodyPr/>
          <a:lstStyle/>
          <a:p>
            <a:r>
              <a:rPr lang="en-GB" dirty="0" smtClean="0"/>
              <a:t>The power symbol in R is ^ as shown below:</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sym typeface="Symbol"/>
              </a:rPr>
              <a:t>3^4</a:t>
            </a:r>
          </a:p>
          <a:p>
            <a:pPr marL="457200" lvl="1" indent="0">
              <a:buNone/>
            </a:pPr>
            <a:r>
              <a:rPr lang="en-GB" b="1" dirty="0">
                <a:solidFill>
                  <a:srgbClr val="0070C0"/>
                </a:solidFill>
                <a:latin typeface="Courier New" panose="02070309020205020404" pitchFamily="49" charset="0"/>
                <a:cs typeface="Courier New" panose="02070309020205020404" pitchFamily="49" charset="0"/>
                <a:sym typeface="Symbol"/>
              </a:rPr>
              <a:t>[1] </a:t>
            </a:r>
            <a:r>
              <a:rPr lang="en-GB" b="1" dirty="0" smtClean="0">
                <a:solidFill>
                  <a:srgbClr val="0070C0"/>
                </a:solidFill>
                <a:latin typeface="Courier New" panose="02070309020205020404" pitchFamily="49" charset="0"/>
                <a:cs typeface="Courier New" panose="02070309020205020404" pitchFamily="49" charset="0"/>
                <a:sym typeface="Symbol"/>
              </a:rPr>
              <a:t>81</a:t>
            </a:r>
          </a:p>
          <a:p>
            <a:pPr marL="457200" lvl="1" indent="0">
              <a:buNone/>
            </a:pPr>
            <a:endParaRPr lang="en-GB" b="1" dirty="0">
              <a:solidFill>
                <a:srgbClr val="0070C0"/>
              </a:solidFill>
              <a:latin typeface="Courier New" panose="02070309020205020404" pitchFamily="49" charset="0"/>
              <a:cs typeface="Courier New" panose="02070309020205020404" pitchFamily="49" charset="0"/>
              <a:sym typeface="Symbol"/>
            </a:endParaRPr>
          </a:p>
          <a:p>
            <a:r>
              <a:rPr lang="en-GB" dirty="0" smtClean="0"/>
              <a:t>Quick activity: Spend 20 seconds estimating the value of 9^6, then check using R</a:t>
            </a:r>
          </a:p>
          <a:p>
            <a:endParaRPr lang="en-GB" b="1" dirty="0">
              <a:solidFill>
                <a:srgbClr val="0070C0"/>
              </a:solidFill>
              <a:latin typeface="Andalus" panose="02020603050405020304" pitchFamily="18" charset="-78"/>
              <a:cs typeface="Andalus" panose="02020603050405020304" pitchFamily="18" charset="-78"/>
              <a:sym typeface="Symbol"/>
            </a:endParaRPr>
          </a:p>
          <a:p>
            <a:pPr marL="457200" lvl="1" indent="0">
              <a:buNone/>
            </a:pPr>
            <a:endParaRPr lang="en-GB" b="1" dirty="0">
              <a:solidFill>
                <a:srgbClr val="0070C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44273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Using R like a calculator</a:t>
            </a:r>
          </a:p>
        </p:txBody>
      </p:sp>
      <p:sp>
        <p:nvSpPr>
          <p:cNvPr id="3" name="Content Placeholder 2"/>
          <p:cNvSpPr>
            <a:spLocks noGrp="1"/>
          </p:cNvSpPr>
          <p:nvPr>
            <p:ph idx="1"/>
          </p:nvPr>
        </p:nvSpPr>
        <p:spPr>
          <a:xfrm>
            <a:off x="457200" y="1600200"/>
            <a:ext cx="8219256" cy="4493096"/>
          </a:xfrm>
        </p:spPr>
        <p:txBody>
          <a:bodyPr/>
          <a:lstStyle/>
          <a:p>
            <a:r>
              <a:rPr lang="en-GB" dirty="0" smtClean="0"/>
              <a:t>Of course, R follows BIDMAS:</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sym typeface="Symbol"/>
              </a:rPr>
              <a:t>10+20/5</a:t>
            </a:r>
          </a:p>
          <a:p>
            <a:pPr marL="457200" lvl="1" indent="0">
              <a:buNone/>
            </a:pPr>
            <a:r>
              <a:rPr lang="en-GB" b="1" dirty="0">
                <a:solidFill>
                  <a:srgbClr val="0070C0"/>
                </a:solidFill>
                <a:latin typeface="Courier New" panose="02070309020205020404" pitchFamily="49" charset="0"/>
                <a:cs typeface="Courier New" panose="02070309020205020404" pitchFamily="49" charset="0"/>
                <a:sym typeface="Symbol"/>
              </a:rPr>
              <a:t>[1] 14</a:t>
            </a:r>
          </a:p>
          <a:p>
            <a:pPr marL="457200" lvl="1" indent="0">
              <a:buNone/>
            </a:pPr>
            <a:endParaRPr lang="en-GB" sz="1400" b="1" dirty="0" smtClean="0">
              <a:solidFill>
                <a:srgbClr val="FF0000"/>
              </a:solidFill>
              <a:latin typeface="Courier New" panose="02070309020205020404" pitchFamily="49" charset="0"/>
              <a:cs typeface="Courier New" panose="02070309020205020404" pitchFamily="49" charset="0"/>
              <a:sym typeface="Symbol"/>
            </a:endParaRP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sym typeface="Symbol"/>
              </a:rPr>
              <a:t>20/5^2</a:t>
            </a:r>
          </a:p>
          <a:p>
            <a:pPr marL="457200" lvl="1" indent="0">
              <a:buNone/>
            </a:pPr>
            <a:r>
              <a:rPr lang="en-GB" b="1" dirty="0">
                <a:solidFill>
                  <a:srgbClr val="0070C0"/>
                </a:solidFill>
                <a:latin typeface="Courier New" panose="02070309020205020404" pitchFamily="49" charset="0"/>
                <a:cs typeface="Courier New" panose="02070309020205020404" pitchFamily="49" charset="0"/>
                <a:sym typeface="Symbol"/>
              </a:rPr>
              <a:t>[1] </a:t>
            </a:r>
            <a:r>
              <a:rPr lang="en-GB" b="1" dirty="0" smtClean="0">
                <a:solidFill>
                  <a:srgbClr val="0070C0"/>
                </a:solidFill>
                <a:latin typeface="Courier New" panose="02070309020205020404" pitchFamily="49" charset="0"/>
                <a:cs typeface="Courier New" panose="02070309020205020404" pitchFamily="49" charset="0"/>
                <a:sym typeface="Symbol"/>
              </a:rPr>
              <a:t>0.8</a:t>
            </a:r>
          </a:p>
          <a:p>
            <a:pPr marL="457200" lvl="1" indent="0">
              <a:buNone/>
            </a:pPr>
            <a:endParaRPr lang="en-GB" sz="1400" b="1" dirty="0" smtClean="0">
              <a:solidFill>
                <a:srgbClr val="FF0000"/>
              </a:solidFill>
              <a:latin typeface="Courier New" panose="02070309020205020404" pitchFamily="49" charset="0"/>
              <a:cs typeface="Courier New" panose="02070309020205020404" pitchFamily="49" charset="0"/>
              <a:sym typeface="Symbol"/>
            </a:endParaRP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sym typeface="Symbol"/>
              </a:rPr>
              <a:t>(20/5)^2</a:t>
            </a:r>
            <a:endParaRPr lang="en-GB"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r>
              <a:rPr lang="en-GB" b="1" dirty="0">
                <a:solidFill>
                  <a:srgbClr val="0070C0"/>
                </a:solidFill>
                <a:latin typeface="Courier New" panose="02070309020205020404" pitchFamily="49" charset="0"/>
                <a:cs typeface="Courier New" panose="02070309020205020404" pitchFamily="49" charset="0"/>
                <a:sym typeface="Symbol"/>
              </a:rPr>
              <a:t>[1] </a:t>
            </a:r>
            <a:r>
              <a:rPr lang="en-GB" b="1" dirty="0" smtClean="0">
                <a:solidFill>
                  <a:srgbClr val="0070C0"/>
                </a:solidFill>
                <a:latin typeface="Courier New" panose="02070309020205020404" pitchFamily="49" charset="0"/>
                <a:cs typeface="Courier New" panose="02070309020205020404" pitchFamily="49" charset="0"/>
                <a:sym typeface="Symbol"/>
              </a:rPr>
              <a:t>16</a:t>
            </a:r>
            <a:endParaRPr lang="en-GB" b="1" dirty="0">
              <a:solidFill>
                <a:srgbClr val="0070C0"/>
              </a:solidFill>
              <a:latin typeface="Courier New" panose="02070309020205020404" pitchFamily="49" charset="0"/>
              <a:cs typeface="Courier New" panose="02070309020205020404" pitchFamily="49" charset="0"/>
              <a:sym typeface="Symbol"/>
            </a:endParaRPr>
          </a:p>
          <a:p>
            <a:pPr marL="457200" lvl="1" indent="0">
              <a:buNone/>
            </a:pPr>
            <a:endParaRPr lang="en-GB" b="1" dirty="0">
              <a:solidFill>
                <a:srgbClr val="0070C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271538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Variables</a:t>
            </a:r>
          </a:p>
        </p:txBody>
      </p:sp>
      <p:sp>
        <p:nvSpPr>
          <p:cNvPr id="3" name="Content Placeholder 2"/>
          <p:cNvSpPr>
            <a:spLocks noGrp="1"/>
          </p:cNvSpPr>
          <p:nvPr>
            <p:ph idx="1"/>
          </p:nvPr>
        </p:nvSpPr>
        <p:spPr>
          <a:xfrm>
            <a:off x="457200" y="1600200"/>
            <a:ext cx="8219256" cy="4493096"/>
          </a:xfrm>
        </p:spPr>
        <p:txBody>
          <a:bodyPr/>
          <a:lstStyle/>
          <a:p>
            <a:r>
              <a:rPr lang="en-GB" dirty="0" smtClean="0"/>
              <a:t>You can store the answer to a calculation in a variable (using whatever name you like):</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sym typeface="Symbol"/>
              </a:rPr>
              <a:t>myvar</a:t>
            </a:r>
            <a:r>
              <a:rPr lang="en-GB" sz="2600" b="1" dirty="0" smtClean="0">
                <a:solidFill>
                  <a:srgbClr val="FF0000"/>
                </a:solidFill>
                <a:latin typeface="Courier New" panose="02070309020205020404" pitchFamily="49" charset="0"/>
                <a:cs typeface="Courier New" panose="02070309020205020404" pitchFamily="49" charset="0"/>
                <a:sym typeface="Symbol"/>
              </a:rPr>
              <a:t> = 7*9</a:t>
            </a:r>
          </a:p>
          <a:p>
            <a:pPr marL="457200" lvl="1" indent="0">
              <a:buNone/>
            </a:pPr>
            <a:endParaRPr lang="en-GB" b="1" dirty="0">
              <a:solidFill>
                <a:srgbClr val="0070C0"/>
              </a:solidFill>
              <a:latin typeface="Courier New" panose="02070309020205020404" pitchFamily="49" charset="0"/>
              <a:cs typeface="Courier New" panose="02070309020205020404" pitchFamily="49" charset="0"/>
              <a:sym typeface="Symbol"/>
            </a:endParaRPr>
          </a:p>
          <a:p>
            <a:r>
              <a:rPr lang="en-GB" dirty="0" smtClean="0"/>
              <a:t>To see the contents of a variable, simply type its name:</a:t>
            </a:r>
            <a:endParaRPr lang="en-GB" dirty="0"/>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sym typeface="Symbol"/>
              </a:rPr>
              <a:t>myvar</a:t>
            </a:r>
            <a:endParaRPr lang="en-GB" sz="2600" b="1" dirty="0" smtClean="0">
              <a:solidFill>
                <a:srgbClr val="FF0000"/>
              </a:solidFill>
              <a:latin typeface="Courier New" panose="02070309020205020404" pitchFamily="49" charset="0"/>
              <a:cs typeface="Courier New" panose="02070309020205020404" pitchFamily="49" charset="0"/>
              <a:sym typeface="Symbol"/>
            </a:endParaRPr>
          </a:p>
          <a:p>
            <a:pPr marL="457200" lvl="1" indent="0">
              <a:buNone/>
            </a:pPr>
            <a:r>
              <a:rPr lang="en-GB" sz="2600" b="1" dirty="0" smtClean="0">
                <a:solidFill>
                  <a:srgbClr val="0070C0"/>
                </a:solidFill>
                <a:latin typeface="Courier New" panose="02070309020205020404" pitchFamily="49" charset="0"/>
                <a:cs typeface="Courier New" panose="02070309020205020404" pitchFamily="49" charset="0"/>
                <a:sym typeface="Symbol"/>
              </a:rPr>
              <a:t>[</a:t>
            </a:r>
            <a:r>
              <a:rPr lang="en-GB" sz="2600" b="1" dirty="0">
                <a:solidFill>
                  <a:srgbClr val="0070C0"/>
                </a:solidFill>
                <a:latin typeface="Courier New" panose="02070309020205020404" pitchFamily="49" charset="0"/>
                <a:cs typeface="Courier New" panose="02070309020205020404" pitchFamily="49" charset="0"/>
                <a:sym typeface="Symbol"/>
              </a:rPr>
              <a:t>1] 63</a:t>
            </a:r>
            <a:endParaRPr lang="en-GB" sz="2600" b="1" dirty="0" smtClean="0">
              <a:solidFill>
                <a:srgbClr val="0070C0"/>
              </a:solidFill>
              <a:latin typeface="Courier New" panose="02070309020205020404" pitchFamily="49" charset="0"/>
              <a:cs typeface="Courier New" panose="02070309020205020404" pitchFamily="49" charset="0"/>
              <a:sym typeface="Symbol"/>
            </a:endParaRPr>
          </a:p>
          <a:p>
            <a:pPr marL="457200" lvl="1" indent="0">
              <a:buNone/>
            </a:pPr>
            <a:endParaRPr lang="en-GB"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endParaRPr lang="en-GB" b="1" dirty="0">
              <a:solidFill>
                <a:srgbClr val="0070C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2421625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Variables</a:t>
            </a:r>
          </a:p>
        </p:txBody>
      </p:sp>
      <p:sp>
        <p:nvSpPr>
          <p:cNvPr id="3" name="Content Placeholder 2"/>
          <p:cNvSpPr>
            <a:spLocks noGrp="1"/>
          </p:cNvSpPr>
          <p:nvPr>
            <p:ph idx="1"/>
          </p:nvPr>
        </p:nvSpPr>
        <p:spPr>
          <a:xfrm>
            <a:off x="457200" y="1600200"/>
            <a:ext cx="8219256" cy="4493096"/>
          </a:xfrm>
        </p:spPr>
        <p:txBody>
          <a:bodyPr/>
          <a:lstStyle/>
          <a:p>
            <a:r>
              <a:rPr lang="en-GB" dirty="0" smtClean="0"/>
              <a:t>And you can do any sort of operations you want on </a:t>
            </a:r>
            <a:r>
              <a:rPr lang="en-GB" dirty="0" err="1" smtClean="0"/>
              <a:t>myvar</a:t>
            </a:r>
            <a:r>
              <a:rPr lang="en-GB" dirty="0" smtClean="0"/>
              <a:t> – try it!</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sym typeface="Symbol"/>
              </a:rPr>
              <a:t>myvar</a:t>
            </a:r>
            <a:r>
              <a:rPr lang="en-GB" sz="2600" b="1" dirty="0" smtClean="0">
                <a:solidFill>
                  <a:srgbClr val="FF0000"/>
                </a:solidFill>
                <a:latin typeface="Courier New" panose="02070309020205020404" pitchFamily="49" charset="0"/>
                <a:cs typeface="Courier New" panose="02070309020205020404" pitchFamily="49" charset="0"/>
                <a:sym typeface="Symbol"/>
              </a:rPr>
              <a:t>/10</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myvar^3</a:t>
            </a:r>
            <a:endParaRPr lang="en-GB" sz="2600" b="1" dirty="0">
              <a:solidFill>
                <a:srgbClr val="FF0000"/>
              </a:solidFill>
              <a:latin typeface="Courier New" panose="02070309020205020404" pitchFamily="49" charset="0"/>
              <a:cs typeface="Courier New" panose="02070309020205020404" pitchFamily="49" charset="0"/>
              <a:sym typeface="Symbol"/>
            </a:endParaRPr>
          </a:p>
          <a:p>
            <a:endParaRPr lang="en-GB" dirty="0" smtClean="0"/>
          </a:p>
          <a:p>
            <a:r>
              <a:rPr lang="en-GB" dirty="0" smtClean="0"/>
              <a:t>You can call variables whatever you want, though it usually helps to use short names</a:t>
            </a:r>
            <a:endParaRPr lang="en-GB" dirty="0"/>
          </a:p>
          <a:p>
            <a:pPr marL="457200" lvl="1" indent="0">
              <a:buNone/>
            </a:pPr>
            <a:endParaRPr lang="en-GB"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endParaRPr lang="en-GB" b="1" dirty="0">
              <a:solidFill>
                <a:srgbClr val="0070C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39796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Introducing vectors</a:t>
            </a:r>
          </a:p>
        </p:txBody>
      </p:sp>
      <p:sp>
        <p:nvSpPr>
          <p:cNvPr id="3" name="Content Placeholder 2"/>
          <p:cNvSpPr>
            <a:spLocks noGrp="1"/>
          </p:cNvSpPr>
          <p:nvPr>
            <p:ph idx="1"/>
          </p:nvPr>
        </p:nvSpPr>
        <p:spPr>
          <a:xfrm>
            <a:off x="457200" y="1600200"/>
            <a:ext cx="8219256" cy="4493096"/>
          </a:xfrm>
        </p:spPr>
        <p:txBody>
          <a:bodyPr/>
          <a:lstStyle/>
          <a:p>
            <a:r>
              <a:rPr lang="en-GB" dirty="0" smtClean="0"/>
              <a:t>Enter the following command, which gives the whole numbers from 1001 to 1020 inclusive:</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sym typeface="Symbol"/>
              </a:rPr>
              <a:t>1001:1020</a:t>
            </a:r>
            <a:endParaRPr lang="en-GB" b="1" dirty="0">
              <a:solidFill>
                <a:srgbClr val="FF0000"/>
              </a:solidFill>
              <a:latin typeface="Courier New" panose="02070309020205020404" pitchFamily="49" charset="0"/>
              <a:cs typeface="Courier New" panose="02070309020205020404" pitchFamily="49" charset="0"/>
              <a:sym typeface="Symbol"/>
            </a:endParaRPr>
          </a:p>
          <a:p>
            <a:endParaRPr lang="en-GB" sz="1200" dirty="0" smtClean="0"/>
          </a:p>
          <a:p>
            <a:r>
              <a:rPr lang="en-GB" dirty="0" smtClean="0"/>
              <a:t>A list of numbers like this is known as a </a:t>
            </a:r>
            <a:r>
              <a:rPr lang="en-GB" u="sng" dirty="0" smtClean="0"/>
              <a:t>vector</a:t>
            </a:r>
          </a:p>
          <a:p>
            <a:endParaRPr lang="en-GB" sz="1100" u="sng" dirty="0"/>
          </a:p>
          <a:p>
            <a:r>
              <a:rPr lang="en-GB" sz="3200" dirty="0" smtClean="0"/>
              <a:t>It </a:t>
            </a:r>
            <a:r>
              <a:rPr lang="en-GB" sz="3200" dirty="0"/>
              <a:t>might be useful to quickly draw an analogy between an R vector and a column </a:t>
            </a:r>
            <a:r>
              <a:rPr lang="en-GB" sz="3200" dirty="0" smtClean="0"/>
              <a:t>of numbers in Excel</a:t>
            </a:r>
            <a:r>
              <a:rPr lang="en-GB" sz="3200" dirty="0"/>
              <a:t>…</a:t>
            </a:r>
          </a:p>
          <a:p>
            <a:pPr marL="457200" lvl="1" indent="0">
              <a:buNone/>
            </a:pPr>
            <a:endParaRPr lang="en-GB"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endParaRPr lang="en-GB" b="1" dirty="0">
              <a:solidFill>
                <a:srgbClr val="0070C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68785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Introducing vectors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474" y="1300032"/>
            <a:ext cx="6950868" cy="5151752"/>
          </a:xfrm>
          <a:prstGeom prst="rect">
            <a:avLst/>
          </a:prstGeom>
        </p:spPr>
      </p:pic>
    </p:spTree>
    <p:extLst>
      <p:ext uri="{BB962C8B-B14F-4D97-AF65-F5344CB8AC3E}">
        <p14:creationId xmlns:p14="http://schemas.microsoft.com/office/powerpoint/2010/main" val="1713201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p:txBody>
          <a:bodyPr/>
          <a:lstStyle/>
          <a:p>
            <a:pPr eaLnBrk="1" hangingPunct="1">
              <a:spcAft>
                <a:spcPts val="1200"/>
              </a:spcAft>
            </a:pPr>
            <a:endParaRPr lang="en-GB" sz="3600" dirty="0" smtClean="0"/>
          </a:p>
          <a:p>
            <a:pPr eaLnBrk="1" hangingPunct="1">
              <a:spcAft>
                <a:spcPts val="1200"/>
              </a:spcAft>
            </a:pPr>
            <a:endParaRPr lang="en-GB" sz="3600" dirty="0" smtClean="0"/>
          </a:p>
          <a:p>
            <a:pPr eaLnBrk="1" hangingPunct="1">
              <a:spcAft>
                <a:spcPts val="1200"/>
              </a:spcAft>
            </a:pPr>
            <a:endParaRPr lang="en-GB" sz="3200" dirty="0" smtClean="0"/>
          </a:p>
          <a:p>
            <a:pPr eaLnBrk="1" hangingPunct="1">
              <a:spcAft>
                <a:spcPts val="1200"/>
              </a:spcAft>
            </a:pPr>
            <a:endParaRPr lang="en-GB" sz="3600" dirty="0" smtClean="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117" y="696033"/>
            <a:ext cx="7291858" cy="5531754"/>
          </a:xfrm>
          <a:prstGeom prst="rect">
            <a:avLst/>
          </a:prstGeom>
        </p:spPr>
      </p:pic>
    </p:spTree>
    <p:extLst>
      <p:ext uri="{BB962C8B-B14F-4D97-AF65-F5344CB8AC3E}">
        <p14:creationId xmlns:p14="http://schemas.microsoft.com/office/powerpoint/2010/main" val="18997059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Introducing vectors</a:t>
            </a:r>
          </a:p>
        </p:txBody>
      </p:sp>
      <p:sp>
        <p:nvSpPr>
          <p:cNvPr id="3" name="Content Placeholder 2"/>
          <p:cNvSpPr>
            <a:spLocks noGrp="1"/>
          </p:cNvSpPr>
          <p:nvPr>
            <p:ph idx="1"/>
          </p:nvPr>
        </p:nvSpPr>
        <p:spPr>
          <a:xfrm>
            <a:off x="457200" y="1600200"/>
            <a:ext cx="8219256" cy="4493096"/>
          </a:xfrm>
        </p:spPr>
        <p:txBody>
          <a:bodyPr/>
          <a:lstStyle/>
          <a:p>
            <a:r>
              <a:rPr lang="en-GB" dirty="0" smtClean="0"/>
              <a:t>Now generate the numbers from 1001 to 2000 inclusive:</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sym typeface="Symbol"/>
              </a:rPr>
              <a:t>1001:2000</a:t>
            </a:r>
          </a:p>
          <a:p>
            <a:endParaRPr lang="en-GB" sz="1200" dirty="0" smtClean="0"/>
          </a:p>
          <a:p>
            <a:r>
              <a:rPr lang="en-GB" dirty="0" smtClean="0"/>
              <a:t>The square brackets shown on the left of the resulting R output simply indicate the position in the vector (where the first position is 1, the second position is 2, and so on)</a:t>
            </a:r>
            <a:endParaRPr lang="en-GB" dirty="0"/>
          </a:p>
          <a:p>
            <a:pPr marL="457200" lvl="1" indent="0">
              <a:buNone/>
            </a:pPr>
            <a:endParaRPr lang="en-GB"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endParaRPr lang="en-GB" b="1" dirty="0">
              <a:solidFill>
                <a:srgbClr val="0070C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30336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Introducing vectors</a:t>
            </a:r>
          </a:p>
        </p:txBody>
      </p:sp>
      <p:sp>
        <p:nvSpPr>
          <p:cNvPr id="3" name="Content Placeholder 2"/>
          <p:cNvSpPr>
            <a:spLocks noGrp="1"/>
          </p:cNvSpPr>
          <p:nvPr>
            <p:ph idx="1"/>
          </p:nvPr>
        </p:nvSpPr>
        <p:spPr>
          <a:xfrm>
            <a:off x="457200" y="1600200"/>
            <a:ext cx="8219256" cy="4493096"/>
          </a:xfrm>
        </p:spPr>
        <p:txBody>
          <a:bodyPr/>
          <a:lstStyle/>
          <a:p>
            <a:r>
              <a:rPr lang="en-GB" dirty="0" smtClean="0"/>
              <a:t>The code below creates a vector called "</a:t>
            </a:r>
            <a:r>
              <a:rPr lang="en-GB" dirty="0" err="1" smtClean="0"/>
              <a:t>myvec</a:t>
            </a:r>
            <a:r>
              <a:rPr lang="en-GB" dirty="0" smtClean="0"/>
              <a:t>" containing the numbers from 11 to 70, and then displays the 17th number:</a:t>
            </a:r>
          </a:p>
          <a:p>
            <a:pPr marL="457200" lvl="1" indent="0">
              <a:buNone/>
            </a:pPr>
            <a:r>
              <a:rPr lang="en-GB" b="1" dirty="0" err="1" smtClean="0">
                <a:solidFill>
                  <a:srgbClr val="FF0000"/>
                </a:solidFill>
                <a:latin typeface="Courier New" panose="02070309020205020404" pitchFamily="49" charset="0"/>
                <a:cs typeface="Courier New" panose="02070309020205020404" pitchFamily="49" charset="0"/>
                <a:sym typeface="Symbol"/>
              </a:rPr>
              <a:t>myvec</a:t>
            </a:r>
            <a:r>
              <a:rPr lang="en-GB" b="1" dirty="0" smtClean="0">
                <a:solidFill>
                  <a:srgbClr val="FF0000"/>
                </a:solidFill>
                <a:latin typeface="Courier New" panose="02070309020205020404" pitchFamily="49" charset="0"/>
                <a:cs typeface="Courier New" panose="02070309020205020404" pitchFamily="49" charset="0"/>
                <a:sym typeface="Symbol"/>
              </a:rPr>
              <a:t> = 11:70</a:t>
            </a:r>
          </a:p>
          <a:p>
            <a:pPr marL="457200" lvl="1" indent="0">
              <a:buNone/>
            </a:pPr>
            <a:r>
              <a:rPr lang="en-GB" b="1" dirty="0" err="1" smtClean="0">
                <a:solidFill>
                  <a:srgbClr val="FF0000"/>
                </a:solidFill>
                <a:latin typeface="Courier New" panose="02070309020205020404" pitchFamily="49" charset="0"/>
                <a:cs typeface="Courier New" panose="02070309020205020404" pitchFamily="49" charset="0"/>
                <a:sym typeface="Symbol"/>
              </a:rPr>
              <a:t>myvec</a:t>
            </a:r>
            <a:r>
              <a:rPr lang="en-GB" b="1" dirty="0" smtClean="0">
                <a:solidFill>
                  <a:srgbClr val="FF0000"/>
                </a:solidFill>
                <a:latin typeface="Courier New" panose="02070309020205020404" pitchFamily="49" charset="0"/>
                <a:cs typeface="Courier New" panose="02070309020205020404" pitchFamily="49" charset="0"/>
                <a:sym typeface="Symbol"/>
              </a:rPr>
              <a:t>[17]</a:t>
            </a:r>
            <a:endParaRPr lang="en-GB"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r>
              <a:rPr lang="en-GB" b="1" dirty="0">
                <a:solidFill>
                  <a:srgbClr val="0070C0"/>
                </a:solidFill>
                <a:latin typeface="Courier New" panose="02070309020205020404" pitchFamily="49" charset="0"/>
                <a:cs typeface="Courier New" panose="02070309020205020404" pitchFamily="49" charset="0"/>
              </a:rPr>
              <a:t>[1] </a:t>
            </a:r>
            <a:r>
              <a:rPr lang="en-GB" b="1" dirty="0" smtClean="0">
                <a:solidFill>
                  <a:srgbClr val="0070C0"/>
                </a:solidFill>
                <a:latin typeface="Courier New" panose="02070309020205020404" pitchFamily="49" charset="0"/>
                <a:cs typeface="Courier New" panose="02070309020205020404" pitchFamily="49" charset="0"/>
              </a:rPr>
              <a:t>27</a:t>
            </a:r>
            <a:endParaRPr lang="en-GB" b="1" dirty="0">
              <a:solidFill>
                <a:srgbClr val="0070C0"/>
              </a:solidFill>
              <a:latin typeface="Courier New" panose="02070309020205020404" pitchFamily="49" charset="0"/>
              <a:cs typeface="Courier New" panose="02070309020205020404" pitchFamily="49" charset="0"/>
            </a:endParaRPr>
          </a:p>
          <a:p>
            <a:endParaRPr lang="en-GB" sz="1200" dirty="0" smtClean="0"/>
          </a:p>
          <a:p>
            <a:r>
              <a:rPr lang="en-GB" dirty="0" smtClean="0"/>
              <a:t>Quickly try a similar example for yourself</a:t>
            </a:r>
          </a:p>
          <a:p>
            <a:pPr marL="457200" lvl="1" indent="0">
              <a:buNone/>
            </a:pPr>
            <a:endParaRPr lang="en-GB"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endParaRPr lang="en-GB" b="1" dirty="0">
              <a:solidFill>
                <a:srgbClr val="0070C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253190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The combine command – "c"</a:t>
            </a:r>
          </a:p>
        </p:txBody>
      </p:sp>
      <p:sp>
        <p:nvSpPr>
          <p:cNvPr id="3" name="Content Placeholder 2"/>
          <p:cNvSpPr>
            <a:spLocks noGrp="1"/>
          </p:cNvSpPr>
          <p:nvPr>
            <p:ph idx="1"/>
          </p:nvPr>
        </p:nvSpPr>
        <p:spPr>
          <a:xfrm>
            <a:off x="457200" y="1600200"/>
            <a:ext cx="8219256" cy="4493096"/>
          </a:xfrm>
        </p:spPr>
        <p:txBody>
          <a:bodyPr/>
          <a:lstStyle/>
          <a:p>
            <a:r>
              <a:rPr lang="en-GB" dirty="0" smtClean="0"/>
              <a:t>Another easy way to create a vector is using the "c" function (which stands for "combine"):</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sym typeface="Symbol"/>
              </a:rPr>
              <a:t>mynum</a:t>
            </a:r>
            <a:r>
              <a:rPr lang="en-GB" sz="2600" b="1" dirty="0" smtClean="0">
                <a:solidFill>
                  <a:srgbClr val="FF0000"/>
                </a:solidFill>
                <a:latin typeface="Courier New" panose="02070309020205020404" pitchFamily="49" charset="0"/>
                <a:cs typeface="Courier New" panose="02070309020205020404" pitchFamily="49" charset="0"/>
                <a:sym typeface="Symbol"/>
              </a:rPr>
              <a:t> = c(1.6, -5, -2, 0, 8.6, -5)</a:t>
            </a:r>
          </a:p>
          <a:p>
            <a:endParaRPr lang="en-GB" dirty="0" smtClean="0"/>
          </a:p>
          <a:p>
            <a:r>
              <a:rPr lang="en-GB" dirty="0" smtClean="0"/>
              <a:t>As shown above, the </a:t>
            </a:r>
            <a:r>
              <a:rPr lang="en-GB" dirty="0"/>
              <a:t>numbers </a:t>
            </a:r>
            <a:r>
              <a:rPr lang="en-GB" dirty="0" smtClean="0"/>
              <a:t>in a vector can </a:t>
            </a:r>
            <a:r>
              <a:rPr lang="en-GB" dirty="0"/>
              <a:t>be anything you </a:t>
            </a:r>
            <a:r>
              <a:rPr lang="en-GB" dirty="0" smtClean="0"/>
              <a:t>want – including </a:t>
            </a:r>
            <a:r>
              <a:rPr lang="en-GB" dirty="0"/>
              <a:t>decimals, </a:t>
            </a:r>
            <a:r>
              <a:rPr lang="en-GB" dirty="0" smtClean="0"/>
              <a:t>negatives, </a:t>
            </a:r>
            <a:r>
              <a:rPr lang="en-GB" dirty="0"/>
              <a:t>and </a:t>
            </a:r>
            <a:r>
              <a:rPr lang="en-GB" dirty="0" smtClean="0"/>
              <a:t>zero – and can include repeats</a:t>
            </a:r>
            <a:endParaRPr lang="en-GB" dirty="0"/>
          </a:p>
          <a:p>
            <a:pPr marL="457200" lvl="1" indent="0">
              <a:buNone/>
            </a:pPr>
            <a:endParaRPr lang="en-GB" b="1" dirty="0">
              <a:solidFill>
                <a:srgbClr val="0070C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73856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a:t>The combine command – "c"</a:t>
            </a:r>
            <a:endParaRPr lang="en-GB" sz="4000" b="1"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718" y="1300032"/>
            <a:ext cx="6884149" cy="5151752"/>
          </a:xfrm>
          <a:prstGeom prst="rect">
            <a:avLst/>
          </a:prstGeom>
        </p:spPr>
      </p:pic>
    </p:spTree>
    <p:extLst>
      <p:ext uri="{BB962C8B-B14F-4D97-AF65-F5344CB8AC3E}">
        <p14:creationId xmlns:p14="http://schemas.microsoft.com/office/powerpoint/2010/main" val="12841852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a:t>The combine command – "c"</a:t>
            </a:r>
            <a:endParaRPr lang="en-GB" sz="4000" b="1" dirty="0" smtClean="0"/>
          </a:p>
        </p:txBody>
      </p:sp>
      <p:sp>
        <p:nvSpPr>
          <p:cNvPr id="3" name="Content Placeholder 2"/>
          <p:cNvSpPr>
            <a:spLocks noGrp="1"/>
          </p:cNvSpPr>
          <p:nvPr>
            <p:ph idx="1"/>
          </p:nvPr>
        </p:nvSpPr>
        <p:spPr>
          <a:xfrm>
            <a:off x="457200" y="1600200"/>
            <a:ext cx="8219256" cy="4493096"/>
          </a:xfrm>
        </p:spPr>
        <p:txBody>
          <a:bodyPr/>
          <a:lstStyle/>
          <a:p>
            <a:r>
              <a:rPr lang="en-GB" dirty="0" smtClean="0"/>
              <a:t>As before, we can refer to positions in the vector using square brackets:</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sym typeface="Symbol"/>
              </a:rPr>
              <a:t>mynum</a:t>
            </a:r>
            <a:r>
              <a:rPr lang="en-GB" sz="2600" b="1" dirty="0" smtClean="0">
                <a:solidFill>
                  <a:srgbClr val="FF0000"/>
                </a:solidFill>
                <a:latin typeface="Courier New" panose="02070309020205020404" pitchFamily="49" charset="0"/>
                <a:cs typeface="Courier New" panose="02070309020205020404" pitchFamily="49" charset="0"/>
                <a:sym typeface="Symbol"/>
              </a:rPr>
              <a:t>[3]</a:t>
            </a:r>
          </a:p>
          <a:p>
            <a:pPr marL="457200" lvl="1" indent="0">
              <a:buNone/>
            </a:pPr>
            <a:r>
              <a:rPr lang="en-GB" sz="2600" b="1" dirty="0" smtClean="0">
                <a:solidFill>
                  <a:srgbClr val="0070C0"/>
                </a:solidFill>
                <a:latin typeface="Courier New" panose="02070309020205020404" pitchFamily="49" charset="0"/>
                <a:cs typeface="Courier New" panose="02070309020205020404" pitchFamily="49" charset="0"/>
              </a:rPr>
              <a:t>[</a:t>
            </a:r>
            <a:r>
              <a:rPr lang="en-GB" sz="2600" b="1" dirty="0">
                <a:solidFill>
                  <a:srgbClr val="0070C0"/>
                </a:solidFill>
                <a:latin typeface="Courier New" panose="02070309020205020404" pitchFamily="49" charset="0"/>
                <a:cs typeface="Courier New" panose="02070309020205020404" pitchFamily="49" charset="0"/>
              </a:rPr>
              <a:t>1] </a:t>
            </a:r>
            <a:r>
              <a:rPr lang="en-GB" sz="2600" b="1" dirty="0" smtClean="0">
                <a:solidFill>
                  <a:srgbClr val="0070C0"/>
                </a:solidFill>
                <a:latin typeface="Courier New" panose="02070309020205020404" pitchFamily="49" charset="0"/>
                <a:cs typeface="Courier New" panose="02070309020205020404" pitchFamily="49" charset="0"/>
              </a:rPr>
              <a:t>-2</a:t>
            </a:r>
            <a:endParaRPr lang="en-GB" sz="2600" b="1" dirty="0">
              <a:solidFill>
                <a:srgbClr val="0070C0"/>
              </a:solidFill>
              <a:latin typeface="Courier New" panose="02070309020205020404" pitchFamily="49" charset="0"/>
              <a:cs typeface="Courier New" panose="02070309020205020404" pitchFamily="49" charset="0"/>
            </a:endParaRPr>
          </a:p>
          <a:p>
            <a:pPr marL="457200" lvl="1" indent="0">
              <a:buNone/>
            </a:pPr>
            <a:endParaRPr lang="en-GB" sz="2000" dirty="0" smtClean="0"/>
          </a:p>
          <a:p>
            <a:r>
              <a:rPr lang="en-GB" dirty="0" smtClean="0"/>
              <a:t>Here's the clever bit… the square brackets can contain a vector of positions – for instance:</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sym typeface="Symbol"/>
              </a:rPr>
              <a:t>mynum</a:t>
            </a:r>
            <a:r>
              <a:rPr lang="en-GB" sz="2600" b="1" dirty="0" smtClean="0">
                <a:solidFill>
                  <a:srgbClr val="FF0000"/>
                </a:solidFill>
                <a:latin typeface="Courier New" panose="02070309020205020404" pitchFamily="49" charset="0"/>
                <a:cs typeface="Courier New" panose="02070309020205020404" pitchFamily="49" charset="0"/>
                <a:sym typeface="Symbol"/>
              </a:rPr>
              <a:t>[3:5]</a:t>
            </a:r>
            <a:endParaRPr lang="en-GB" sz="2600"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r>
              <a:rPr lang="en-GB" sz="2600" b="1" dirty="0">
                <a:solidFill>
                  <a:srgbClr val="0070C0"/>
                </a:solidFill>
                <a:latin typeface="Courier New" panose="02070309020205020404" pitchFamily="49" charset="0"/>
                <a:cs typeface="Courier New" panose="02070309020205020404" pitchFamily="49" charset="0"/>
              </a:rPr>
              <a:t>[1] -</a:t>
            </a:r>
            <a:r>
              <a:rPr lang="en-GB" sz="2600" b="1" dirty="0" smtClean="0">
                <a:solidFill>
                  <a:srgbClr val="0070C0"/>
                </a:solidFill>
                <a:latin typeface="Courier New" panose="02070309020205020404" pitchFamily="49" charset="0"/>
                <a:cs typeface="Courier New" panose="02070309020205020404" pitchFamily="49" charset="0"/>
              </a:rPr>
              <a:t>2.0  </a:t>
            </a:r>
            <a:r>
              <a:rPr lang="en-GB" sz="2600" b="1" dirty="0">
                <a:solidFill>
                  <a:srgbClr val="0070C0"/>
                </a:solidFill>
                <a:latin typeface="Courier New" panose="02070309020205020404" pitchFamily="49" charset="0"/>
                <a:cs typeface="Courier New" panose="02070309020205020404" pitchFamily="49" charset="0"/>
              </a:rPr>
              <a:t>0.0  8.6</a:t>
            </a:r>
            <a:endParaRPr lang="en-GB" sz="2600" b="1" dirty="0">
              <a:solidFill>
                <a:srgbClr val="0070C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362691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a:t>The combine command – "c"</a:t>
            </a:r>
            <a:endParaRPr lang="en-GB" sz="4000" b="1" dirty="0" smtClean="0"/>
          </a:p>
        </p:txBody>
      </p:sp>
      <p:sp>
        <p:nvSpPr>
          <p:cNvPr id="3" name="Content Placeholder 2"/>
          <p:cNvSpPr>
            <a:spLocks noGrp="1"/>
          </p:cNvSpPr>
          <p:nvPr>
            <p:ph idx="1"/>
          </p:nvPr>
        </p:nvSpPr>
        <p:spPr>
          <a:xfrm>
            <a:off x="457200" y="1600200"/>
            <a:ext cx="8219256" cy="4493096"/>
          </a:xfrm>
        </p:spPr>
        <p:txBody>
          <a:bodyPr/>
          <a:lstStyle/>
          <a:p>
            <a:r>
              <a:rPr lang="en-GB" dirty="0" smtClean="0"/>
              <a:t>Note that you can also use the "c" function to combine different vectors – for instance:</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c(</a:t>
            </a:r>
            <a:r>
              <a:rPr lang="en-GB" sz="2600" b="1" dirty="0" err="1" smtClean="0">
                <a:solidFill>
                  <a:srgbClr val="FF0000"/>
                </a:solidFill>
                <a:latin typeface="Courier New" panose="02070309020205020404" pitchFamily="49" charset="0"/>
                <a:cs typeface="Courier New" panose="02070309020205020404" pitchFamily="49" charset="0"/>
                <a:sym typeface="Symbol"/>
              </a:rPr>
              <a:t>mynum</a:t>
            </a:r>
            <a:r>
              <a:rPr lang="en-GB" sz="2600" b="1" dirty="0" smtClean="0">
                <a:solidFill>
                  <a:srgbClr val="FF0000"/>
                </a:solidFill>
                <a:latin typeface="Courier New" panose="02070309020205020404" pitchFamily="49" charset="0"/>
                <a:cs typeface="Courier New" panose="02070309020205020404" pitchFamily="49" charset="0"/>
                <a:sym typeface="Symbol"/>
              </a:rPr>
              <a:t>, 10:20, </a:t>
            </a:r>
            <a:r>
              <a:rPr lang="en-GB" sz="2600" b="1" dirty="0" err="1" smtClean="0">
                <a:solidFill>
                  <a:srgbClr val="FF0000"/>
                </a:solidFill>
                <a:latin typeface="Courier New" panose="02070309020205020404" pitchFamily="49" charset="0"/>
                <a:cs typeface="Courier New" panose="02070309020205020404" pitchFamily="49" charset="0"/>
                <a:sym typeface="Symbol"/>
              </a:rPr>
              <a:t>mynum</a:t>
            </a:r>
            <a:r>
              <a:rPr lang="en-GB" sz="2600" b="1" dirty="0" smtClean="0">
                <a:solidFill>
                  <a:srgbClr val="FF0000"/>
                </a:solidFill>
                <a:latin typeface="Courier New" panose="02070309020205020404" pitchFamily="49" charset="0"/>
                <a:cs typeface="Courier New" panose="02070309020205020404" pitchFamily="49" charset="0"/>
                <a:sym typeface="Symbol"/>
              </a:rPr>
              <a:t>, -1, </a:t>
            </a:r>
            <a:r>
              <a:rPr lang="en-GB" sz="2600" b="1" dirty="0" err="1" smtClean="0">
                <a:solidFill>
                  <a:srgbClr val="FF0000"/>
                </a:solidFill>
                <a:latin typeface="Courier New" panose="02070309020205020404" pitchFamily="49" charset="0"/>
                <a:cs typeface="Courier New" panose="02070309020205020404" pitchFamily="49" charset="0"/>
                <a:sym typeface="Symbol"/>
              </a:rPr>
              <a:t>mynum</a:t>
            </a:r>
            <a:r>
              <a:rPr lang="en-GB" sz="2600" b="1" dirty="0" smtClean="0">
                <a:solidFill>
                  <a:srgbClr val="FF0000"/>
                </a:solidFill>
                <a:latin typeface="Courier New" panose="02070309020205020404" pitchFamily="49" charset="0"/>
                <a:cs typeface="Courier New" panose="02070309020205020404" pitchFamily="49" charset="0"/>
                <a:sym typeface="Symbol"/>
              </a:rPr>
              <a:t>)</a:t>
            </a:r>
          </a:p>
          <a:p>
            <a:pPr marL="457200" lvl="1" indent="0">
              <a:buNone/>
            </a:pPr>
            <a:endParaRPr lang="en-GB" sz="2600" b="1" dirty="0">
              <a:solidFill>
                <a:srgbClr val="FF0000"/>
              </a:solidFill>
              <a:latin typeface="Courier New" panose="02070309020205020404" pitchFamily="49" charset="0"/>
              <a:cs typeface="Courier New" panose="02070309020205020404" pitchFamily="49" charset="0"/>
              <a:sym typeface="Symbol"/>
            </a:endParaRPr>
          </a:p>
          <a:p>
            <a:r>
              <a:rPr lang="en-GB" dirty="0" smtClean="0"/>
              <a:t>Spend a few minutes trying it for yourself – create a few different vectors and then use the "c" command to combine them</a:t>
            </a:r>
          </a:p>
        </p:txBody>
      </p:sp>
    </p:spTree>
    <p:extLst>
      <p:ext uri="{BB962C8B-B14F-4D97-AF65-F5344CB8AC3E}">
        <p14:creationId xmlns:p14="http://schemas.microsoft.com/office/powerpoint/2010/main" val="54336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Vector operations</a:t>
            </a:r>
          </a:p>
        </p:txBody>
      </p:sp>
      <p:sp>
        <p:nvSpPr>
          <p:cNvPr id="3" name="Content Placeholder 2"/>
          <p:cNvSpPr>
            <a:spLocks noGrp="1"/>
          </p:cNvSpPr>
          <p:nvPr>
            <p:ph idx="1"/>
          </p:nvPr>
        </p:nvSpPr>
        <p:spPr>
          <a:xfrm>
            <a:off x="457200" y="1600200"/>
            <a:ext cx="8219256" cy="4493096"/>
          </a:xfrm>
        </p:spPr>
        <p:txBody>
          <a:bodyPr/>
          <a:lstStyle/>
          <a:p>
            <a:r>
              <a:rPr lang="en-GB" dirty="0" smtClean="0"/>
              <a:t>Vectors of the same length can be added, subtracted, multiplied, or divided – note that R does the calculation position by position:</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vec1 </a:t>
            </a:r>
            <a:r>
              <a:rPr lang="en-GB" sz="2600" b="1" dirty="0">
                <a:solidFill>
                  <a:srgbClr val="FF0000"/>
                </a:solidFill>
                <a:latin typeface="Courier New" panose="02070309020205020404" pitchFamily="49" charset="0"/>
                <a:cs typeface="Courier New" panose="02070309020205020404" pitchFamily="49" charset="0"/>
                <a:sym typeface="Symbol"/>
              </a:rPr>
              <a:t>= c(1.6, -5, -2, 0, 8.6, -5)</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vec2 </a:t>
            </a:r>
            <a:r>
              <a:rPr lang="en-GB" sz="2600" b="1" dirty="0">
                <a:solidFill>
                  <a:srgbClr val="FF0000"/>
                </a:solidFill>
                <a:latin typeface="Courier New" panose="02070309020205020404" pitchFamily="49" charset="0"/>
                <a:cs typeface="Courier New" panose="02070309020205020404" pitchFamily="49" charset="0"/>
                <a:sym typeface="Symbol"/>
              </a:rPr>
              <a:t>= </a:t>
            </a:r>
            <a:r>
              <a:rPr lang="en-GB" sz="2600" b="1" dirty="0" smtClean="0">
                <a:solidFill>
                  <a:srgbClr val="FF0000"/>
                </a:solidFill>
                <a:latin typeface="Courier New" panose="02070309020205020404" pitchFamily="49" charset="0"/>
                <a:cs typeface="Courier New" panose="02070309020205020404" pitchFamily="49" charset="0"/>
                <a:sym typeface="Symbol"/>
              </a:rPr>
              <a:t>c(3, 4, </a:t>
            </a:r>
            <a:r>
              <a:rPr lang="en-GB" sz="2600" b="1" dirty="0">
                <a:solidFill>
                  <a:srgbClr val="FF0000"/>
                </a:solidFill>
                <a:latin typeface="Courier New" panose="02070309020205020404" pitchFamily="49" charset="0"/>
                <a:cs typeface="Courier New" panose="02070309020205020404" pitchFamily="49" charset="0"/>
                <a:sym typeface="Symbol"/>
              </a:rPr>
              <a:t>5</a:t>
            </a:r>
            <a:r>
              <a:rPr lang="en-GB" sz="2600" b="1" dirty="0" smtClean="0">
                <a:solidFill>
                  <a:srgbClr val="FF0000"/>
                </a:solidFill>
                <a:latin typeface="Courier New" panose="02070309020205020404" pitchFamily="49" charset="0"/>
                <a:cs typeface="Courier New" panose="02070309020205020404" pitchFamily="49" charset="0"/>
                <a:sym typeface="Symbol"/>
              </a:rPr>
              <a:t>, </a:t>
            </a:r>
            <a:r>
              <a:rPr lang="en-GB" sz="2600" b="1" dirty="0">
                <a:solidFill>
                  <a:srgbClr val="FF0000"/>
                </a:solidFill>
                <a:latin typeface="Courier New" panose="02070309020205020404" pitchFamily="49" charset="0"/>
                <a:cs typeface="Courier New" panose="02070309020205020404" pitchFamily="49" charset="0"/>
                <a:sym typeface="Symbol"/>
              </a:rPr>
              <a:t>6</a:t>
            </a:r>
            <a:r>
              <a:rPr lang="en-GB" sz="2600" b="1" dirty="0" smtClean="0">
                <a:solidFill>
                  <a:srgbClr val="FF0000"/>
                </a:solidFill>
                <a:latin typeface="Courier New" panose="02070309020205020404" pitchFamily="49" charset="0"/>
                <a:cs typeface="Courier New" panose="02070309020205020404" pitchFamily="49" charset="0"/>
                <a:sym typeface="Symbol"/>
              </a:rPr>
              <a:t>, 7, 8)</a:t>
            </a:r>
            <a:endParaRPr lang="en-GB" sz="2600"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vec1+vec2</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vec1-vec2</a:t>
            </a:r>
            <a:endParaRPr lang="en-GB" sz="2600"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vec1*vec2</a:t>
            </a:r>
            <a:endParaRPr lang="en-GB" sz="2600"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vec1/vec2</a:t>
            </a:r>
            <a:endParaRPr lang="en-GB" sz="2600"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endParaRPr lang="en-GB"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endParaRPr lang="en-GB"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endParaRPr lang="en-GB" b="1" dirty="0">
              <a:solidFill>
                <a:srgbClr val="FF000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15399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Vector operations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710" y="1393055"/>
            <a:ext cx="6965682" cy="5024518"/>
          </a:xfrm>
          <a:prstGeom prst="rect">
            <a:avLst/>
          </a:prstGeom>
        </p:spPr>
      </p:pic>
    </p:spTree>
    <p:extLst>
      <p:ext uri="{BB962C8B-B14F-4D97-AF65-F5344CB8AC3E}">
        <p14:creationId xmlns:p14="http://schemas.microsoft.com/office/powerpoint/2010/main" val="11251461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Vector operations</a:t>
            </a:r>
          </a:p>
        </p:txBody>
      </p:sp>
      <p:sp>
        <p:nvSpPr>
          <p:cNvPr id="3" name="Content Placeholder 2"/>
          <p:cNvSpPr>
            <a:spLocks noGrp="1"/>
          </p:cNvSpPr>
          <p:nvPr>
            <p:ph idx="1"/>
          </p:nvPr>
        </p:nvSpPr>
        <p:spPr>
          <a:xfrm>
            <a:off x="457200" y="1600200"/>
            <a:ext cx="8219256" cy="4493096"/>
          </a:xfrm>
        </p:spPr>
        <p:txBody>
          <a:bodyPr/>
          <a:lstStyle/>
          <a:p>
            <a:r>
              <a:rPr lang="en-GB" dirty="0" smtClean="0"/>
              <a:t>R also knows how to arithmetically combine a vector with a single number</a:t>
            </a:r>
          </a:p>
          <a:p>
            <a:pPr marL="457200" lvl="1" indent="0">
              <a:buNone/>
            </a:pPr>
            <a:r>
              <a:rPr lang="en-GB" sz="2600" b="1" dirty="0">
                <a:solidFill>
                  <a:srgbClr val="FF0000"/>
                </a:solidFill>
                <a:latin typeface="Courier New" panose="02070309020205020404" pitchFamily="49" charset="0"/>
                <a:cs typeface="Courier New" panose="02070309020205020404" pitchFamily="49" charset="0"/>
                <a:sym typeface="Symbol"/>
              </a:rPr>
              <a:t>vec1 = c(1.6, -5, -2, 0, 8.6, -5)</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vec1+3</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vec1-3</a:t>
            </a:r>
            <a:endParaRPr lang="en-GB" sz="2600"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vec1*3</a:t>
            </a:r>
            <a:endParaRPr lang="en-GB" sz="2600"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vec1/3</a:t>
            </a:r>
            <a:endParaRPr lang="en-GB" sz="2600"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endParaRPr lang="en-GB"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endParaRPr lang="en-GB"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endParaRPr lang="en-GB" b="1" dirty="0">
              <a:solidFill>
                <a:srgbClr val="FF000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30345968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A quick note on character vectors</a:t>
            </a:r>
          </a:p>
        </p:txBody>
      </p:sp>
      <p:sp>
        <p:nvSpPr>
          <p:cNvPr id="3" name="Content Placeholder 2"/>
          <p:cNvSpPr>
            <a:spLocks noGrp="1"/>
          </p:cNvSpPr>
          <p:nvPr>
            <p:ph idx="1"/>
          </p:nvPr>
        </p:nvSpPr>
        <p:spPr>
          <a:xfrm>
            <a:off x="457200" y="1600200"/>
            <a:ext cx="8219256" cy="4493096"/>
          </a:xfrm>
        </p:spPr>
        <p:txBody>
          <a:bodyPr/>
          <a:lstStyle/>
          <a:p>
            <a:r>
              <a:rPr lang="en-GB" dirty="0" smtClean="0"/>
              <a:t>As we'll see later, R can also work with character vectors – i.e. vectors containing strings rather than numbers:</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sym typeface="Symbol"/>
              </a:rPr>
              <a:t>mych</a:t>
            </a:r>
            <a:r>
              <a:rPr lang="en-GB" sz="2600" b="1" dirty="0" smtClean="0">
                <a:solidFill>
                  <a:srgbClr val="FF0000"/>
                </a:solidFill>
                <a:latin typeface="Courier New" panose="02070309020205020404" pitchFamily="49" charset="0"/>
                <a:cs typeface="Courier New" panose="02070309020205020404" pitchFamily="49" charset="0"/>
                <a:sym typeface="Symbol"/>
              </a:rPr>
              <a:t> = c("</a:t>
            </a:r>
            <a:r>
              <a:rPr lang="en-GB" sz="2600" b="1" dirty="0" err="1" smtClean="0">
                <a:solidFill>
                  <a:srgbClr val="FF0000"/>
                </a:solidFill>
                <a:latin typeface="Courier New" panose="02070309020205020404" pitchFamily="49" charset="0"/>
                <a:cs typeface="Courier New" panose="02070309020205020404" pitchFamily="49" charset="0"/>
                <a:sym typeface="Symbol"/>
              </a:rPr>
              <a:t>exeter</a:t>
            </a:r>
            <a:r>
              <a:rPr lang="en-GB" sz="2600" b="1" dirty="0" smtClean="0">
                <a:solidFill>
                  <a:srgbClr val="FF0000"/>
                </a:solidFill>
                <a:latin typeface="Courier New" panose="02070309020205020404" pitchFamily="49" charset="0"/>
                <a:cs typeface="Courier New" panose="02070309020205020404" pitchFamily="49" charset="0"/>
                <a:sym typeface="Symbol"/>
              </a:rPr>
              <a:t>", "mathematics", "school")</a:t>
            </a:r>
          </a:p>
          <a:p>
            <a:pPr marL="457200" lvl="1" indent="0">
              <a:buNone/>
            </a:pPr>
            <a:endParaRPr lang="en-GB" sz="2000" b="1" dirty="0">
              <a:solidFill>
                <a:srgbClr val="FF0000"/>
              </a:solidFill>
              <a:latin typeface="Courier New" panose="02070309020205020404" pitchFamily="49" charset="0"/>
              <a:cs typeface="Courier New" panose="02070309020205020404" pitchFamily="49" charset="0"/>
              <a:sym typeface="Symbol"/>
            </a:endParaRPr>
          </a:p>
          <a:p>
            <a:r>
              <a:rPr lang="en-GB" dirty="0" smtClean="0"/>
              <a:t>The indexing notation is still exactly the same:</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sym typeface="Symbol"/>
              </a:rPr>
              <a:t>mych</a:t>
            </a:r>
            <a:r>
              <a:rPr lang="en-GB" sz="2600" b="1" dirty="0" smtClean="0">
                <a:solidFill>
                  <a:srgbClr val="FF0000"/>
                </a:solidFill>
                <a:latin typeface="Courier New" panose="02070309020205020404" pitchFamily="49" charset="0"/>
                <a:cs typeface="Courier New" panose="02070309020205020404" pitchFamily="49" charset="0"/>
                <a:sym typeface="Symbol"/>
              </a:rPr>
              <a:t>[c(2,3,1,3,2)]</a:t>
            </a:r>
            <a:endParaRPr lang="en-GB" sz="2600"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endParaRPr lang="en-GB" b="1" dirty="0">
              <a:solidFill>
                <a:srgbClr val="FF000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359132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p:txBody>
          <a:bodyPr/>
          <a:lstStyle/>
          <a:p>
            <a:pPr eaLnBrk="1" hangingPunct="1">
              <a:spcAft>
                <a:spcPts val="1200"/>
              </a:spcAft>
            </a:pPr>
            <a:endParaRPr lang="en-GB" sz="3600" dirty="0" smtClean="0"/>
          </a:p>
          <a:p>
            <a:pPr eaLnBrk="1" hangingPunct="1">
              <a:spcAft>
                <a:spcPts val="1200"/>
              </a:spcAft>
            </a:pPr>
            <a:endParaRPr lang="en-GB" sz="3600" dirty="0" smtClean="0"/>
          </a:p>
          <a:p>
            <a:pPr eaLnBrk="1" hangingPunct="1">
              <a:spcAft>
                <a:spcPts val="1200"/>
              </a:spcAft>
            </a:pPr>
            <a:endParaRPr lang="en-GB" sz="3200" dirty="0" smtClean="0"/>
          </a:p>
          <a:p>
            <a:pPr eaLnBrk="1" hangingPunct="1">
              <a:spcAft>
                <a:spcPts val="1200"/>
              </a:spcAft>
            </a:pPr>
            <a:endParaRPr lang="en-GB" sz="36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77" y="908720"/>
            <a:ext cx="8953019" cy="5036073"/>
          </a:xfrm>
          <a:prstGeom prst="rect">
            <a:avLst/>
          </a:prstGeom>
        </p:spPr>
      </p:pic>
    </p:spTree>
    <p:extLst>
      <p:ext uri="{BB962C8B-B14F-4D97-AF65-F5344CB8AC3E}">
        <p14:creationId xmlns:p14="http://schemas.microsoft.com/office/powerpoint/2010/main" val="244097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Basic functions</a:t>
            </a:r>
          </a:p>
        </p:txBody>
      </p:sp>
      <p:sp>
        <p:nvSpPr>
          <p:cNvPr id="3" name="Content Placeholder 2"/>
          <p:cNvSpPr>
            <a:spLocks noGrp="1"/>
          </p:cNvSpPr>
          <p:nvPr>
            <p:ph idx="1"/>
          </p:nvPr>
        </p:nvSpPr>
        <p:spPr>
          <a:xfrm>
            <a:off x="457200" y="1600200"/>
            <a:ext cx="8219256" cy="4493096"/>
          </a:xfrm>
        </p:spPr>
        <p:txBody>
          <a:bodyPr/>
          <a:lstStyle/>
          <a:p>
            <a:r>
              <a:rPr lang="en-GB" dirty="0" smtClean="0"/>
              <a:t>R has hundreds of built-in functions! </a:t>
            </a:r>
          </a:p>
          <a:p>
            <a:endParaRPr lang="en-GB" sz="2000" dirty="0" smtClean="0"/>
          </a:p>
          <a:p>
            <a:r>
              <a:rPr lang="en-GB" dirty="0" smtClean="0"/>
              <a:t>To calculate the sum of the whole numbers from 1 to 100, just use the "sum" function:</a:t>
            </a:r>
          </a:p>
          <a:p>
            <a:pPr marL="457200" lvl="1" indent="0">
              <a:buNone/>
            </a:pPr>
            <a:r>
              <a:rPr lang="en-GB" sz="2600" b="1" dirty="0">
                <a:solidFill>
                  <a:srgbClr val="FF0000"/>
                </a:solidFill>
                <a:latin typeface="Courier New" panose="02070309020205020404" pitchFamily="49" charset="0"/>
                <a:cs typeface="Courier New" panose="02070309020205020404" pitchFamily="49" charset="0"/>
                <a:sym typeface="Symbol"/>
              </a:rPr>
              <a:t>sum(1:100) </a:t>
            </a:r>
            <a:endParaRPr lang="en-GB" sz="2600" b="1" dirty="0" smtClean="0">
              <a:solidFill>
                <a:srgbClr val="FF0000"/>
              </a:solidFill>
              <a:latin typeface="Courier New" panose="02070309020205020404" pitchFamily="49" charset="0"/>
              <a:cs typeface="Courier New" panose="02070309020205020404" pitchFamily="49" charset="0"/>
              <a:sym typeface="Symbol"/>
            </a:endParaRPr>
          </a:p>
          <a:p>
            <a:pPr marL="457200" lvl="1" indent="0">
              <a:buNone/>
            </a:pPr>
            <a:r>
              <a:rPr lang="en-GB" sz="2600" b="1" dirty="0" smtClean="0">
                <a:solidFill>
                  <a:srgbClr val="0070C0"/>
                </a:solidFill>
                <a:latin typeface="Courier New" panose="02070309020205020404" pitchFamily="49" charset="0"/>
                <a:cs typeface="Courier New" panose="02070309020205020404" pitchFamily="49" charset="0"/>
                <a:sym typeface="Symbol"/>
              </a:rPr>
              <a:t>[</a:t>
            </a:r>
            <a:r>
              <a:rPr lang="en-GB" sz="2600" b="1" dirty="0">
                <a:solidFill>
                  <a:srgbClr val="0070C0"/>
                </a:solidFill>
                <a:latin typeface="Courier New" panose="02070309020205020404" pitchFamily="49" charset="0"/>
                <a:cs typeface="Courier New" panose="02070309020205020404" pitchFamily="49" charset="0"/>
                <a:sym typeface="Symbol"/>
              </a:rPr>
              <a:t>1] </a:t>
            </a:r>
            <a:r>
              <a:rPr lang="en-GB" sz="2600" b="1" dirty="0" smtClean="0">
                <a:solidFill>
                  <a:srgbClr val="0070C0"/>
                </a:solidFill>
                <a:latin typeface="Courier New" panose="02070309020205020404" pitchFamily="49" charset="0"/>
                <a:cs typeface="Courier New" panose="02070309020205020404" pitchFamily="49" charset="0"/>
                <a:sym typeface="Symbol"/>
              </a:rPr>
              <a:t>5050</a:t>
            </a:r>
          </a:p>
          <a:p>
            <a:pPr marL="457200" lvl="1" indent="0">
              <a:buNone/>
            </a:pPr>
            <a:endParaRPr lang="en-GB" sz="2000" b="1" dirty="0" smtClean="0">
              <a:solidFill>
                <a:srgbClr val="0070C0"/>
              </a:solidFill>
              <a:latin typeface="Courier New" panose="02070309020205020404" pitchFamily="49" charset="0"/>
              <a:cs typeface="Courier New" panose="02070309020205020404" pitchFamily="49" charset="0"/>
              <a:sym typeface="Symbol"/>
            </a:endParaRPr>
          </a:p>
          <a:p>
            <a:pPr marL="457200" lvl="1" indent="0">
              <a:buNone/>
            </a:pPr>
            <a:endParaRPr lang="en-GB" b="1" dirty="0">
              <a:solidFill>
                <a:srgbClr val="0070C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29954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a:t>Basic functions</a:t>
            </a:r>
            <a:endParaRPr lang="en-GB" sz="4000" b="1" dirty="0" smtClean="0"/>
          </a:p>
        </p:txBody>
      </p:sp>
      <p:sp>
        <p:nvSpPr>
          <p:cNvPr id="3" name="Content Placeholder 2"/>
          <p:cNvSpPr>
            <a:spLocks noGrp="1"/>
          </p:cNvSpPr>
          <p:nvPr>
            <p:ph idx="1"/>
          </p:nvPr>
        </p:nvSpPr>
        <p:spPr>
          <a:xfrm>
            <a:off x="457200" y="1600200"/>
            <a:ext cx="8219256" cy="4493096"/>
          </a:xfrm>
        </p:spPr>
        <p:txBody>
          <a:bodyPr/>
          <a:lstStyle/>
          <a:p>
            <a:r>
              <a:rPr lang="en-GB" dirty="0" smtClean="0"/>
              <a:t>Quick activity ideas: </a:t>
            </a:r>
          </a:p>
          <a:p>
            <a:pPr lvl="1"/>
            <a:r>
              <a:rPr lang="en-GB" dirty="0" smtClean="0"/>
              <a:t>How </a:t>
            </a:r>
            <a:r>
              <a:rPr lang="en-GB" dirty="0"/>
              <a:t>could you have figured </a:t>
            </a:r>
            <a:r>
              <a:rPr lang="en-GB" dirty="0" smtClean="0"/>
              <a:t>out this answer in </a:t>
            </a:r>
            <a:r>
              <a:rPr lang="en-GB" dirty="0"/>
              <a:t>your head, without using R</a:t>
            </a:r>
            <a:r>
              <a:rPr lang="en-GB" dirty="0" smtClean="0"/>
              <a:t>? (How many different "methods" can you think of?)</a:t>
            </a:r>
            <a:endParaRPr lang="en-GB" dirty="0"/>
          </a:p>
          <a:p>
            <a:pPr lvl="1"/>
            <a:r>
              <a:rPr lang="en-GB" dirty="0" smtClean="0"/>
              <a:t>Using similar reasoning, can you predict the sum of the whole numbers from 1 to 1000? Use R to check your answer</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 sum(1:1000)</a:t>
            </a:r>
          </a:p>
          <a:p>
            <a:pPr marL="457200" lvl="1" indent="0">
              <a:buNone/>
            </a:pPr>
            <a:r>
              <a:rPr lang="en-GB" sz="2600" b="1" dirty="0">
                <a:solidFill>
                  <a:srgbClr val="FF0000"/>
                </a:solidFill>
                <a:latin typeface="Courier New" panose="02070309020205020404" pitchFamily="49" charset="0"/>
                <a:cs typeface="Courier New" panose="02070309020205020404" pitchFamily="49" charset="0"/>
                <a:sym typeface="Symbol"/>
              </a:rPr>
              <a:t> </a:t>
            </a:r>
            <a:r>
              <a:rPr lang="en-GB" sz="2600" b="1" dirty="0" smtClean="0">
                <a:solidFill>
                  <a:srgbClr val="0070C0"/>
                </a:solidFill>
                <a:latin typeface="Courier New" panose="02070309020205020404" pitchFamily="49" charset="0"/>
                <a:cs typeface="Courier New" panose="02070309020205020404" pitchFamily="49" charset="0"/>
                <a:sym typeface="Symbol"/>
              </a:rPr>
              <a:t>[</a:t>
            </a:r>
            <a:r>
              <a:rPr lang="en-GB" sz="2600" b="1" dirty="0">
                <a:solidFill>
                  <a:srgbClr val="0070C0"/>
                </a:solidFill>
                <a:latin typeface="Courier New" panose="02070309020205020404" pitchFamily="49" charset="0"/>
                <a:cs typeface="Courier New" panose="02070309020205020404" pitchFamily="49" charset="0"/>
                <a:sym typeface="Symbol"/>
              </a:rPr>
              <a:t>1] 500500</a:t>
            </a:r>
            <a:endParaRPr lang="en-GB" sz="2600" b="1" dirty="0" smtClean="0">
              <a:solidFill>
                <a:srgbClr val="FF0000"/>
              </a:solidFill>
              <a:latin typeface="Courier New" panose="02070309020205020404" pitchFamily="49" charset="0"/>
              <a:cs typeface="Courier New" panose="02070309020205020404" pitchFamily="49" charset="0"/>
              <a:sym typeface="Symbol"/>
            </a:endParaRPr>
          </a:p>
          <a:p>
            <a:pPr marL="457200" lvl="1" indent="0">
              <a:buNone/>
            </a:pPr>
            <a:endParaRPr lang="en-GB" sz="2000" b="1" dirty="0" smtClean="0">
              <a:solidFill>
                <a:srgbClr val="0070C0"/>
              </a:solidFill>
              <a:latin typeface="Courier New" panose="02070309020205020404" pitchFamily="49" charset="0"/>
              <a:cs typeface="Courier New" panose="02070309020205020404" pitchFamily="49" charset="0"/>
              <a:sym typeface="Symbol"/>
            </a:endParaRPr>
          </a:p>
          <a:p>
            <a:pPr marL="457200" lvl="1" indent="0">
              <a:buNone/>
            </a:pPr>
            <a:endParaRPr lang="en-GB" b="1" dirty="0">
              <a:solidFill>
                <a:srgbClr val="0070C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335700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a:t>Basic functions</a:t>
            </a:r>
            <a:endParaRPr lang="en-GB" sz="4000" b="1" dirty="0" smtClean="0"/>
          </a:p>
        </p:txBody>
      </p:sp>
      <p:sp>
        <p:nvSpPr>
          <p:cNvPr id="3" name="Content Placeholder 2"/>
          <p:cNvSpPr>
            <a:spLocks noGrp="1"/>
          </p:cNvSpPr>
          <p:nvPr>
            <p:ph idx="1"/>
          </p:nvPr>
        </p:nvSpPr>
        <p:spPr>
          <a:xfrm>
            <a:off x="457200" y="1600200"/>
            <a:ext cx="8219256" cy="4493096"/>
          </a:xfrm>
        </p:spPr>
        <p:txBody>
          <a:bodyPr/>
          <a:lstStyle/>
          <a:p>
            <a:r>
              <a:rPr lang="en-GB" dirty="0" smtClean="0"/>
              <a:t>A few basic functions to be aware of:</a:t>
            </a:r>
          </a:p>
          <a:p>
            <a:pPr marL="457200" lvl="1" indent="0">
              <a:buNone/>
            </a:pPr>
            <a:r>
              <a:rPr lang="en-GB" sz="2600" b="1" dirty="0" err="1">
                <a:solidFill>
                  <a:srgbClr val="FF0000"/>
                </a:solidFill>
                <a:latin typeface="Courier New" panose="02070309020205020404" pitchFamily="49" charset="0"/>
                <a:cs typeface="Courier New" panose="02070309020205020404" pitchFamily="49" charset="0"/>
                <a:sym typeface="Symbol"/>
              </a:rPr>
              <a:t>mynum</a:t>
            </a:r>
            <a:r>
              <a:rPr lang="en-GB" sz="2600" b="1" dirty="0">
                <a:solidFill>
                  <a:srgbClr val="FF0000"/>
                </a:solidFill>
                <a:latin typeface="Courier New" panose="02070309020205020404" pitchFamily="49" charset="0"/>
                <a:cs typeface="Courier New" panose="02070309020205020404" pitchFamily="49" charset="0"/>
                <a:sym typeface="Symbol"/>
              </a:rPr>
              <a:t> = c(1.6, -5, -2, 0, 8.6, -5)</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length(</a:t>
            </a:r>
            <a:r>
              <a:rPr lang="en-GB" sz="2600" b="1" dirty="0" err="1" smtClean="0">
                <a:solidFill>
                  <a:srgbClr val="FF0000"/>
                </a:solidFill>
                <a:latin typeface="Courier New" panose="02070309020205020404" pitchFamily="49" charset="0"/>
                <a:cs typeface="Courier New" panose="02070309020205020404" pitchFamily="49" charset="0"/>
                <a:sym typeface="Symbol"/>
              </a:rPr>
              <a:t>mynum</a:t>
            </a:r>
            <a:r>
              <a:rPr lang="en-GB" sz="2600" b="1" dirty="0" smtClean="0">
                <a:solidFill>
                  <a:srgbClr val="FF0000"/>
                </a:solidFill>
                <a:latin typeface="Courier New" panose="02070309020205020404" pitchFamily="49" charset="0"/>
                <a:cs typeface="Courier New" panose="02070309020205020404" pitchFamily="49" charset="0"/>
                <a:sym typeface="Symbol"/>
              </a:rPr>
              <a:t>)</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mean(</a:t>
            </a:r>
            <a:r>
              <a:rPr lang="en-GB" sz="2600" b="1" dirty="0" err="1" smtClean="0">
                <a:solidFill>
                  <a:srgbClr val="FF0000"/>
                </a:solidFill>
                <a:latin typeface="Courier New" panose="02070309020205020404" pitchFamily="49" charset="0"/>
                <a:cs typeface="Courier New" panose="02070309020205020404" pitchFamily="49" charset="0"/>
                <a:sym typeface="Symbol"/>
              </a:rPr>
              <a:t>mynum</a:t>
            </a:r>
            <a:r>
              <a:rPr lang="en-GB" sz="2600" b="1" dirty="0" smtClean="0">
                <a:solidFill>
                  <a:srgbClr val="FF0000"/>
                </a:solidFill>
                <a:latin typeface="Courier New" panose="02070309020205020404" pitchFamily="49" charset="0"/>
                <a:cs typeface="Courier New" panose="02070309020205020404" pitchFamily="49" charset="0"/>
                <a:sym typeface="Symbol"/>
              </a:rPr>
              <a:t>)</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sym typeface="Symbol"/>
              </a:rPr>
              <a:t>var</a:t>
            </a:r>
            <a:r>
              <a:rPr lang="en-GB" sz="2600" b="1" dirty="0" smtClean="0">
                <a:solidFill>
                  <a:srgbClr val="FF0000"/>
                </a:solidFill>
                <a:latin typeface="Courier New" panose="02070309020205020404" pitchFamily="49" charset="0"/>
                <a:cs typeface="Courier New" panose="02070309020205020404" pitchFamily="49" charset="0"/>
                <a:sym typeface="Symbol"/>
              </a:rPr>
              <a:t>(</a:t>
            </a:r>
            <a:r>
              <a:rPr lang="en-GB" sz="2600" b="1" dirty="0" err="1" smtClean="0">
                <a:solidFill>
                  <a:srgbClr val="FF0000"/>
                </a:solidFill>
                <a:latin typeface="Courier New" panose="02070309020205020404" pitchFamily="49" charset="0"/>
                <a:cs typeface="Courier New" panose="02070309020205020404" pitchFamily="49" charset="0"/>
                <a:sym typeface="Symbol"/>
              </a:rPr>
              <a:t>mynum</a:t>
            </a:r>
            <a:r>
              <a:rPr lang="en-GB" sz="2600" b="1" dirty="0" smtClean="0">
                <a:solidFill>
                  <a:srgbClr val="FF0000"/>
                </a:solidFill>
                <a:latin typeface="Courier New" panose="02070309020205020404" pitchFamily="49" charset="0"/>
                <a:cs typeface="Courier New" panose="02070309020205020404" pitchFamily="49" charset="0"/>
                <a:sym typeface="Symbol"/>
              </a:rPr>
              <a:t>)</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sym typeface="Symbol"/>
              </a:rPr>
              <a:t>sd</a:t>
            </a:r>
            <a:r>
              <a:rPr lang="en-GB" sz="2600" b="1" dirty="0" smtClean="0">
                <a:solidFill>
                  <a:srgbClr val="FF0000"/>
                </a:solidFill>
                <a:latin typeface="Courier New" panose="02070309020205020404" pitchFamily="49" charset="0"/>
                <a:cs typeface="Courier New" panose="02070309020205020404" pitchFamily="49" charset="0"/>
                <a:sym typeface="Symbol"/>
              </a:rPr>
              <a:t>(</a:t>
            </a:r>
            <a:r>
              <a:rPr lang="en-GB" sz="2600" b="1" dirty="0" err="1" smtClean="0">
                <a:solidFill>
                  <a:srgbClr val="FF0000"/>
                </a:solidFill>
                <a:latin typeface="Courier New" panose="02070309020205020404" pitchFamily="49" charset="0"/>
                <a:cs typeface="Courier New" panose="02070309020205020404" pitchFamily="49" charset="0"/>
                <a:sym typeface="Symbol"/>
              </a:rPr>
              <a:t>mynum</a:t>
            </a:r>
            <a:r>
              <a:rPr lang="en-GB" sz="2600" b="1" dirty="0" smtClean="0">
                <a:solidFill>
                  <a:srgbClr val="FF0000"/>
                </a:solidFill>
                <a:latin typeface="Courier New" panose="02070309020205020404" pitchFamily="49" charset="0"/>
                <a:cs typeface="Courier New" panose="02070309020205020404" pitchFamily="49" charset="0"/>
                <a:sym typeface="Symbol"/>
              </a:rPr>
              <a:t>)</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min(</a:t>
            </a:r>
            <a:r>
              <a:rPr lang="en-GB" sz="2600" b="1" dirty="0" err="1" smtClean="0">
                <a:solidFill>
                  <a:srgbClr val="FF0000"/>
                </a:solidFill>
                <a:latin typeface="Courier New" panose="02070309020205020404" pitchFamily="49" charset="0"/>
                <a:cs typeface="Courier New" panose="02070309020205020404" pitchFamily="49" charset="0"/>
                <a:sym typeface="Symbol"/>
              </a:rPr>
              <a:t>mynum</a:t>
            </a:r>
            <a:r>
              <a:rPr lang="en-GB" sz="2600" b="1" dirty="0" smtClean="0">
                <a:solidFill>
                  <a:srgbClr val="FF0000"/>
                </a:solidFill>
                <a:latin typeface="Courier New" panose="02070309020205020404" pitchFamily="49" charset="0"/>
                <a:cs typeface="Courier New" panose="02070309020205020404" pitchFamily="49" charset="0"/>
                <a:sym typeface="Symbol"/>
              </a:rPr>
              <a:t>)</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max(</a:t>
            </a:r>
            <a:r>
              <a:rPr lang="en-GB" sz="2600" b="1" dirty="0" err="1" smtClean="0">
                <a:solidFill>
                  <a:srgbClr val="FF0000"/>
                </a:solidFill>
                <a:latin typeface="Courier New" panose="02070309020205020404" pitchFamily="49" charset="0"/>
                <a:cs typeface="Courier New" panose="02070309020205020404" pitchFamily="49" charset="0"/>
                <a:sym typeface="Symbol"/>
              </a:rPr>
              <a:t>mynum</a:t>
            </a:r>
            <a:r>
              <a:rPr lang="en-GB" sz="2600" b="1" dirty="0" smtClean="0">
                <a:solidFill>
                  <a:srgbClr val="FF0000"/>
                </a:solidFill>
                <a:latin typeface="Courier New" panose="02070309020205020404" pitchFamily="49" charset="0"/>
                <a:cs typeface="Courier New" panose="02070309020205020404" pitchFamily="49" charset="0"/>
                <a:sym typeface="Symbol"/>
              </a:rPr>
              <a:t>)</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range(</a:t>
            </a:r>
            <a:r>
              <a:rPr lang="en-GB" sz="2600" b="1" dirty="0" err="1" smtClean="0">
                <a:solidFill>
                  <a:srgbClr val="FF0000"/>
                </a:solidFill>
                <a:latin typeface="Courier New" panose="02070309020205020404" pitchFamily="49" charset="0"/>
                <a:cs typeface="Courier New" panose="02070309020205020404" pitchFamily="49" charset="0"/>
                <a:sym typeface="Symbol"/>
              </a:rPr>
              <a:t>mynum</a:t>
            </a:r>
            <a:r>
              <a:rPr lang="en-GB" sz="2600" b="1" dirty="0" smtClean="0">
                <a:solidFill>
                  <a:srgbClr val="FF0000"/>
                </a:solidFill>
                <a:latin typeface="Courier New" panose="02070309020205020404" pitchFamily="49" charset="0"/>
                <a:cs typeface="Courier New" panose="02070309020205020404" pitchFamily="49" charset="0"/>
                <a:sym typeface="Symbol"/>
              </a:rPr>
              <a:t>)</a:t>
            </a:r>
            <a:endParaRPr lang="en-GB" sz="2600"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endParaRPr lang="en-GB" sz="1600" b="1" dirty="0" smtClean="0">
              <a:solidFill>
                <a:srgbClr val="FF000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179658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a:t>Basic functions</a:t>
            </a:r>
            <a:endParaRPr lang="en-GB" sz="4000" b="1" dirty="0" smtClean="0"/>
          </a:p>
        </p:txBody>
      </p:sp>
      <p:sp>
        <p:nvSpPr>
          <p:cNvPr id="3" name="Content Placeholder 2"/>
          <p:cNvSpPr>
            <a:spLocks noGrp="1"/>
          </p:cNvSpPr>
          <p:nvPr>
            <p:ph idx="1"/>
          </p:nvPr>
        </p:nvSpPr>
        <p:spPr>
          <a:xfrm>
            <a:off x="457200" y="1600200"/>
            <a:ext cx="8219256" cy="4493096"/>
          </a:xfrm>
        </p:spPr>
        <p:txBody>
          <a:bodyPr/>
          <a:lstStyle/>
          <a:p>
            <a:r>
              <a:rPr lang="en-GB" dirty="0" smtClean="0"/>
              <a:t>Some more basic functions to be aware of:</a:t>
            </a:r>
          </a:p>
          <a:p>
            <a:pPr marL="457200" lvl="1" indent="0">
              <a:buNone/>
            </a:pPr>
            <a:r>
              <a:rPr lang="en-GB" sz="2600" b="1" dirty="0" err="1">
                <a:solidFill>
                  <a:srgbClr val="FF0000"/>
                </a:solidFill>
                <a:latin typeface="Courier New" panose="02070309020205020404" pitchFamily="49" charset="0"/>
                <a:cs typeface="Courier New" panose="02070309020205020404" pitchFamily="49" charset="0"/>
                <a:sym typeface="Symbol"/>
              </a:rPr>
              <a:t>mynum</a:t>
            </a:r>
            <a:r>
              <a:rPr lang="en-GB" sz="2600" b="1" dirty="0">
                <a:solidFill>
                  <a:srgbClr val="FF0000"/>
                </a:solidFill>
                <a:latin typeface="Courier New" panose="02070309020205020404" pitchFamily="49" charset="0"/>
                <a:cs typeface="Courier New" panose="02070309020205020404" pitchFamily="49" charset="0"/>
                <a:sym typeface="Symbol"/>
              </a:rPr>
              <a:t> = c(1.6, -5, -2, 0, 8.6, -5)</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summary(</a:t>
            </a:r>
            <a:r>
              <a:rPr lang="en-GB" sz="2600" b="1" dirty="0" err="1" smtClean="0">
                <a:solidFill>
                  <a:srgbClr val="FF0000"/>
                </a:solidFill>
                <a:latin typeface="Courier New" panose="02070309020205020404" pitchFamily="49" charset="0"/>
                <a:cs typeface="Courier New" panose="02070309020205020404" pitchFamily="49" charset="0"/>
                <a:sym typeface="Symbol"/>
              </a:rPr>
              <a:t>mynum</a:t>
            </a:r>
            <a:r>
              <a:rPr lang="en-GB" sz="2600" b="1" dirty="0" smtClean="0">
                <a:solidFill>
                  <a:srgbClr val="FF0000"/>
                </a:solidFill>
                <a:latin typeface="Courier New" panose="02070309020205020404" pitchFamily="49" charset="0"/>
                <a:cs typeface="Courier New" panose="02070309020205020404" pitchFamily="49" charset="0"/>
                <a:sym typeface="Symbol"/>
              </a:rPr>
              <a:t>)</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sym typeface="Symbol"/>
              </a:rPr>
              <a:t>quantile</a:t>
            </a:r>
            <a:r>
              <a:rPr lang="en-GB" sz="2600" b="1" dirty="0" smtClean="0">
                <a:solidFill>
                  <a:srgbClr val="FF0000"/>
                </a:solidFill>
                <a:latin typeface="Courier New" panose="02070309020205020404" pitchFamily="49" charset="0"/>
                <a:cs typeface="Courier New" panose="02070309020205020404" pitchFamily="49" charset="0"/>
                <a:sym typeface="Symbol"/>
              </a:rPr>
              <a:t>(</a:t>
            </a:r>
            <a:r>
              <a:rPr lang="en-GB" sz="2600" b="1" dirty="0" err="1" smtClean="0">
                <a:solidFill>
                  <a:srgbClr val="FF0000"/>
                </a:solidFill>
                <a:latin typeface="Courier New" panose="02070309020205020404" pitchFamily="49" charset="0"/>
                <a:cs typeface="Courier New" panose="02070309020205020404" pitchFamily="49" charset="0"/>
                <a:sym typeface="Symbol"/>
              </a:rPr>
              <a:t>mynum</a:t>
            </a:r>
            <a:r>
              <a:rPr lang="en-GB" sz="2600" b="1" dirty="0" smtClean="0">
                <a:solidFill>
                  <a:srgbClr val="FF0000"/>
                </a:solidFill>
                <a:latin typeface="Courier New" panose="02070309020205020404" pitchFamily="49" charset="0"/>
                <a:cs typeface="Courier New" panose="02070309020205020404" pitchFamily="49" charset="0"/>
                <a:sym typeface="Symbol"/>
              </a:rPr>
              <a:t>)</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unique(</a:t>
            </a:r>
            <a:r>
              <a:rPr lang="en-GB" sz="2600" b="1" dirty="0" err="1" smtClean="0">
                <a:solidFill>
                  <a:srgbClr val="FF0000"/>
                </a:solidFill>
                <a:latin typeface="Courier New" panose="02070309020205020404" pitchFamily="49" charset="0"/>
                <a:cs typeface="Courier New" panose="02070309020205020404" pitchFamily="49" charset="0"/>
                <a:sym typeface="Symbol"/>
              </a:rPr>
              <a:t>mynum</a:t>
            </a:r>
            <a:r>
              <a:rPr lang="en-GB" sz="2600" b="1" dirty="0" smtClean="0">
                <a:solidFill>
                  <a:srgbClr val="FF0000"/>
                </a:solidFill>
                <a:latin typeface="Courier New" panose="02070309020205020404" pitchFamily="49" charset="0"/>
                <a:cs typeface="Courier New" panose="02070309020205020404" pitchFamily="49" charset="0"/>
                <a:sym typeface="Symbol"/>
              </a:rPr>
              <a:t>)</a:t>
            </a:r>
          </a:p>
          <a:p>
            <a:pPr marL="457200" lvl="1" indent="0">
              <a:buNone/>
            </a:pPr>
            <a:r>
              <a:rPr lang="en-GB" sz="2600" b="1" dirty="0">
                <a:solidFill>
                  <a:srgbClr val="FF0000"/>
                </a:solidFill>
                <a:latin typeface="Courier New" panose="02070309020205020404" pitchFamily="49" charset="0"/>
                <a:cs typeface="Courier New" panose="02070309020205020404" pitchFamily="49" charset="0"/>
                <a:sym typeface="Symbol"/>
              </a:rPr>
              <a:t>rev(</a:t>
            </a:r>
            <a:r>
              <a:rPr lang="en-GB" sz="2600" b="1" dirty="0" err="1">
                <a:solidFill>
                  <a:srgbClr val="FF0000"/>
                </a:solidFill>
                <a:latin typeface="Courier New" panose="02070309020205020404" pitchFamily="49" charset="0"/>
                <a:cs typeface="Courier New" panose="02070309020205020404" pitchFamily="49" charset="0"/>
                <a:sym typeface="Symbol"/>
              </a:rPr>
              <a:t>mynum</a:t>
            </a:r>
            <a:r>
              <a:rPr lang="en-GB" sz="2600" b="1" dirty="0">
                <a:solidFill>
                  <a:srgbClr val="FF0000"/>
                </a:solidFill>
                <a:latin typeface="Courier New" panose="02070309020205020404" pitchFamily="49" charset="0"/>
                <a:cs typeface="Courier New" panose="02070309020205020404" pitchFamily="49" charset="0"/>
                <a:sym typeface="Symbol"/>
              </a:rPr>
              <a:t>)</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sort(</a:t>
            </a:r>
            <a:r>
              <a:rPr lang="en-GB" sz="2600" b="1" dirty="0" err="1" smtClean="0">
                <a:solidFill>
                  <a:srgbClr val="FF0000"/>
                </a:solidFill>
                <a:latin typeface="Courier New" panose="02070309020205020404" pitchFamily="49" charset="0"/>
                <a:cs typeface="Courier New" panose="02070309020205020404" pitchFamily="49" charset="0"/>
                <a:sym typeface="Symbol"/>
              </a:rPr>
              <a:t>mynum</a:t>
            </a:r>
            <a:r>
              <a:rPr lang="en-GB" sz="2600" b="1" dirty="0" smtClean="0">
                <a:solidFill>
                  <a:srgbClr val="FF0000"/>
                </a:solidFill>
                <a:latin typeface="Courier New" panose="02070309020205020404" pitchFamily="49" charset="0"/>
                <a:cs typeface="Courier New" panose="02070309020205020404" pitchFamily="49" charset="0"/>
                <a:sym typeface="Symbol"/>
              </a:rPr>
              <a:t>)</a:t>
            </a:r>
          </a:p>
          <a:p>
            <a:pPr marL="457200" lvl="1" indent="0">
              <a:buNone/>
            </a:pPr>
            <a:r>
              <a:rPr lang="en-GB" sz="2600" b="1" dirty="0">
                <a:solidFill>
                  <a:srgbClr val="FF0000"/>
                </a:solidFill>
                <a:latin typeface="Courier New" panose="02070309020205020404" pitchFamily="49" charset="0"/>
                <a:cs typeface="Courier New" panose="02070309020205020404" pitchFamily="49" charset="0"/>
                <a:sym typeface="Symbol"/>
              </a:rPr>
              <a:t>sort(</a:t>
            </a:r>
            <a:r>
              <a:rPr lang="en-GB" sz="2600" b="1" dirty="0" err="1">
                <a:solidFill>
                  <a:srgbClr val="FF0000"/>
                </a:solidFill>
                <a:latin typeface="Courier New" panose="02070309020205020404" pitchFamily="49" charset="0"/>
                <a:cs typeface="Courier New" panose="02070309020205020404" pitchFamily="49" charset="0"/>
                <a:sym typeface="Symbol"/>
              </a:rPr>
              <a:t>mynum</a:t>
            </a:r>
            <a:r>
              <a:rPr lang="en-GB" sz="2600" b="1" dirty="0">
                <a:solidFill>
                  <a:srgbClr val="FF0000"/>
                </a:solidFill>
                <a:latin typeface="Courier New" panose="02070309020205020404" pitchFamily="49" charset="0"/>
                <a:cs typeface="Courier New" panose="02070309020205020404" pitchFamily="49" charset="0"/>
                <a:sym typeface="Symbol"/>
              </a:rPr>
              <a:t>, decreasing=TRUE)</a:t>
            </a:r>
            <a:endParaRPr lang="en-GB" sz="2600" b="1" dirty="0" smtClean="0">
              <a:solidFill>
                <a:srgbClr val="FF0000"/>
              </a:solidFill>
              <a:latin typeface="Courier New" panose="02070309020205020404" pitchFamily="49" charset="0"/>
              <a:cs typeface="Courier New" panose="02070309020205020404" pitchFamily="49" charset="0"/>
              <a:sym typeface="Symbol"/>
            </a:endParaRP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order(</a:t>
            </a:r>
            <a:r>
              <a:rPr lang="en-GB" sz="2600" b="1" dirty="0" err="1" smtClean="0">
                <a:solidFill>
                  <a:srgbClr val="FF0000"/>
                </a:solidFill>
                <a:latin typeface="Courier New" panose="02070309020205020404" pitchFamily="49" charset="0"/>
                <a:cs typeface="Courier New" panose="02070309020205020404" pitchFamily="49" charset="0"/>
                <a:sym typeface="Symbol"/>
              </a:rPr>
              <a:t>mynum</a:t>
            </a:r>
            <a:r>
              <a:rPr lang="en-GB" sz="2600" b="1" dirty="0" smtClean="0">
                <a:solidFill>
                  <a:srgbClr val="FF0000"/>
                </a:solidFill>
                <a:latin typeface="Courier New" panose="02070309020205020404" pitchFamily="49" charset="0"/>
                <a:cs typeface="Courier New" panose="02070309020205020404" pitchFamily="49" charset="0"/>
                <a:sym typeface="Symbol"/>
              </a:rPr>
              <a:t>)</a:t>
            </a:r>
          </a:p>
          <a:p>
            <a:pPr marL="457200" lvl="1" indent="0">
              <a:buNone/>
            </a:pPr>
            <a:endParaRPr lang="en-GB" sz="1600" b="1" dirty="0" smtClean="0">
              <a:solidFill>
                <a:srgbClr val="FF000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13998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a:t>Basic functions</a:t>
            </a:r>
            <a:endParaRPr lang="en-GB" sz="4000" b="1" dirty="0" smtClean="0"/>
          </a:p>
        </p:txBody>
      </p:sp>
      <p:sp>
        <p:nvSpPr>
          <p:cNvPr id="3" name="Content Placeholder 2"/>
          <p:cNvSpPr>
            <a:spLocks noGrp="1"/>
          </p:cNvSpPr>
          <p:nvPr>
            <p:ph idx="1"/>
          </p:nvPr>
        </p:nvSpPr>
        <p:spPr>
          <a:xfrm>
            <a:off x="457200" y="1600200"/>
            <a:ext cx="8219256" cy="4493096"/>
          </a:xfrm>
        </p:spPr>
        <p:txBody>
          <a:bodyPr/>
          <a:lstStyle/>
          <a:p>
            <a:r>
              <a:rPr lang="en-GB" dirty="0" smtClean="0"/>
              <a:t>Note that functions in R always require you to use </a:t>
            </a:r>
            <a:r>
              <a:rPr lang="en-GB" u="sng" dirty="0"/>
              <a:t>round</a:t>
            </a:r>
            <a:r>
              <a:rPr lang="en-GB" dirty="0"/>
              <a:t> </a:t>
            </a:r>
            <a:r>
              <a:rPr lang="en-GB" dirty="0" smtClean="0"/>
              <a:t>brackets</a:t>
            </a:r>
          </a:p>
          <a:p>
            <a:r>
              <a:rPr lang="en-GB" dirty="0" smtClean="0"/>
              <a:t>Elements in a vector are always selected using </a:t>
            </a:r>
            <a:r>
              <a:rPr lang="en-GB" u="sng" dirty="0" smtClean="0"/>
              <a:t>square</a:t>
            </a:r>
            <a:r>
              <a:rPr lang="en-GB" dirty="0" smtClean="0"/>
              <a:t> brackets</a:t>
            </a:r>
          </a:p>
          <a:p>
            <a:r>
              <a:rPr lang="en-GB" dirty="0" smtClean="0"/>
              <a:t>An example to illustrate:</a:t>
            </a:r>
            <a:endParaRPr lang="en-GB" sz="2600" b="1" dirty="0" smtClean="0">
              <a:solidFill>
                <a:srgbClr val="FF0000"/>
              </a:solidFill>
              <a:latin typeface="Courier New" panose="02070309020205020404" pitchFamily="49" charset="0"/>
              <a:cs typeface="Courier New" panose="02070309020205020404" pitchFamily="49" charset="0"/>
              <a:sym typeface="Symbol"/>
            </a:endParaRP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sort(</a:t>
            </a:r>
            <a:r>
              <a:rPr lang="en-GB" sz="2600" b="1" dirty="0" err="1" smtClean="0">
                <a:solidFill>
                  <a:srgbClr val="FF0000"/>
                </a:solidFill>
                <a:latin typeface="Courier New" panose="02070309020205020404" pitchFamily="49" charset="0"/>
                <a:cs typeface="Courier New" panose="02070309020205020404" pitchFamily="49" charset="0"/>
                <a:sym typeface="Symbol"/>
              </a:rPr>
              <a:t>mynum</a:t>
            </a:r>
            <a:r>
              <a:rPr lang="en-GB" sz="2600" b="1" dirty="0" smtClean="0">
                <a:solidFill>
                  <a:srgbClr val="FF0000"/>
                </a:solidFill>
                <a:latin typeface="Courier New" panose="02070309020205020404" pitchFamily="49" charset="0"/>
                <a:cs typeface="Courier New" panose="02070309020205020404" pitchFamily="49" charset="0"/>
                <a:sym typeface="Symbol"/>
              </a:rPr>
              <a:t>[1:3])</a:t>
            </a:r>
          </a:p>
        </p:txBody>
      </p:sp>
    </p:spTree>
    <p:extLst>
      <p:ext uri="{BB962C8B-B14F-4D97-AF65-F5344CB8AC3E}">
        <p14:creationId xmlns:p14="http://schemas.microsoft.com/office/powerpoint/2010/main" val="116983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a:t>Basic </a:t>
            </a:r>
            <a:r>
              <a:rPr lang="en-GB" sz="4000" b="1" dirty="0" smtClean="0"/>
              <a:t>functions – which</a:t>
            </a:r>
          </a:p>
        </p:txBody>
      </p:sp>
      <p:sp>
        <p:nvSpPr>
          <p:cNvPr id="3" name="Content Placeholder 2"/>
          <p:cNvSpPr>
            <a:spLocks noGrp="1"/>
          </p:cNvSpPr>
          <p:nvPr>
            <p:ph idx="1"/>
          </p:nvPr>
        </p:nvSpPr>
        <p:spPr>
          <a:xfrm>
            <a:off x="457200" y="1600200"/>
            <a:ext cx="8219256" cy="4493096"/>
          </a:xfrm>
        </p:spPr>
        <p:txBody>
          <a:bodyPr/>
          <a:lstStyle/>
          <a:p>
            <a:r>
              <a:rPr lang="en-GB" dirty="0" smtClean="0"/>
              <a:t>The "which" function is illustrated below:</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which(</a:t>
            </a:r>
            <a:r>
              <a:rPr lang="en-GB" sz="2600" b="1" dirty="0" err="1" smtClean="0">
                <a:solidFill>
                  <a:srgbClr val="FF0000"/>
                </a:solidFill>
                <a:latin typeface="Courier New" panose="02070309020205020404" pitchFamily="49" charset="0"/>
                <a:cs typeface="Courier New" panose="02070309020205020404" pitchFamily="49" charset="0"/>
                <a:sym typeface="Symbol"/>
              </a:rPr>
              <a:t>mynum</a:t>
            </a:r>
            <a:r>
              <a:rPr lang="en-GB" sz="2600" b="1" dirty="0" smtClean="0">
                <a:solidFill>
                  <a:srgbClr val="FF0000"/>
                </a:solidFill>
                <a:latin typeface="Courier New" panose="02070309020205020404" pitchFamily="49" charset="0"/>
                <a:cs typeface="Courier New" panose="02070309020205020404" pitchFamily="49" charset="0"/>
                <a:sym typeface="Symbol"/>
              </a:rPr>
              <a:t> == -5)</a:t>
            </a:r>
          </a:p>
          <a:p>
            <a:pPr marL="457200" lvl="1" indent="0">
              <a:buNone/>
            </a:pPr>
            <a:r>
              <a:rPr lang="en-GB" sz="2600" b="1" dirty="0">
                <a:solidFill>
                  <a:srgbClr val="0070C0"/>
                </a:solidFill>
                <a:latin typeface="Courier New" panose="02070309020205020404" pitchFamily="49" charset="0"/>
                <a:cs typeface="Courier New" panose="02070309020205020404" pitchFamily="49" charset="0"/>
                <a:sym typeface="Symbol"/>
              </a:rPr>
              <a:t>[1] 2 </a:t>
            </a:r>
            <a:r>
              <a:rPr lang="en-GB" sz="2600" b="1" dirty="0" smtClean="0">
                <a:solidFill>
                  <a:srgbClr val="0070C0"/>
                </a:solidFill>
                <a:latin typeface="Courier New" panose="02070309020205020404" pitchFamily="49" charset="0"/>
                <a:cs typeface="Courier New" panose="02070309020205020404" pitchFamily="49" charset="0"/>
                <a:sym typeface="Symbol"/>
              </a:rPr>
              <a:t>6</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which(</a:t>
            </a:r>
            <a:r>
              <a:rPr lang="en-GB" sz="2600" b="1" dirty="0" err="1" smtClean="0">
                <a:solidFill>
                  <a:srgbClr val="FF0000"/>
                </a:solidFill>
                <a:latin typeface="Courier New" panose="02070309020205020404" pitchFamily="49" charset="0"/>
                <a:cs typeface="Courier New" panose="02070309020205020404" pitchFamily="49" charset="0"/>
                <a:sym typeface="Symbol"/>
              </a:rPr>
              <a:t>mynum</a:t>
            </a:r>
            <a:r>
              <a:rPr lang="en-GB" sz="2600" b="1" dirty="0" smtClean="0">
                <a:solidFill>
                  <a:srgbClr val="FF0000"/>
                </a:solidFill>
                <a:latin typeface="Courier New" panose="02070309020205020404" pitchFamily="49" charset="0"/>
                <a:cs typeface="Courier New" panose="02070309020205020404" pitchFamily="49" charset="0"/>
                <a:sym typeface="Symbol"/>
              </a:rPr>
              <a:t> &gt; 1)</a:t>
            </a:r>
            <a:endParaRPr lang="en-GB" sz="2600"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r>
              <a:rPr lang="en-GB" sz="2600" b="1" dirty="0">
                <a:solidFill>
                  <a:srgbClr val="0070C0"/>
                </a:solidFill>
                <a:latin typeface="Courier New" panose="02070309020205020404" pitchFamily="49" charset="0"/>
                <a:cs typeface="Courier New" panose="02070309020205020404" pitchFamily="49" charset="0"/>
                <a:sym typeface="Symbol"/>
              </a:rPr>
              <a:t>[1] 1 5</a:t>
            </a:r>
            <a:endParaRPr lang="en-GB" b="1" dirty="0">
              <a:solidFill>
                <a:srgbClr val="FF0000"/>
              </a:solidFill>
              <a:latin typeface="Courier New" panose="02070309020205020404" pitchFamily="49" charset="0"/>
              <a:cs typeface="Courier New" panose="02070309020205020404" pitchFamily="49" charset="0"/>
              <a:sym typeface="Symbol"/>
            </a:endParaRPr>
          </a:p>
          <a:p>
            <a:endParaRPr lang="en-GB" sz="2000" dirty="0" smtClean="0"/>
          </a:p>
          <a:p>
            <a:r>
              <a:rPr lang="en-GB" dirty="0" smtClean="0"/>
              <a:t>Caution: Don't put the &lt; symbol immediately before a minus sign, as &lt;- means "assign" in R</a:t>
            </a:r>
            <a:endParaRPr lang="en-GB" dirty="0"/>
          </a:p>
          <a:p>
            <a:endParaRPr lang="en-GB" dirty="0" smtClean="0"/>
          </a:p>
          <a:p>
            <a:pPr marL="457200" lvl="1" indent="0">
              <a:buNone/>
            </a:pPr>
            <a:endParaRPr lang="en-GB" b="1" dirty="0">
              <a:solidFill>
                <a:srgbClr val="0070C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348748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a:t>Basic </a:t>
            </a:r>
            <a:r>
              <a:rPr lang="en-GB" sz="4000" b="1" dirty="0" smtClean="0"/>
              <a:t>functions – which</a:t>
            </a:r>
          </a:p>
        </p:txBody>
      </p:sp>
      <p:sp>
        <p:nvSpPr>
          <p:cNvPr id="3" name="Content Placeholder 2"/>
          <p:cNvSpPr>
            <a:spLocks noGrp="1"/>
          </p:cNvSpPr>
          <p:nvPr>
            <p:ph idx="1"/>
          </p:nvPr>
        </p:nvSpPr>
        <p:spPr>
          <a:xfrm>
            <a:off x="457200" y="1600200"/>
            <a:ext cx="8219256" cy="4493096"/>
          </a:xfrm>
        </p:spPr>
        <p:txBody>
          <a:bodyPr/>
          <a:lstStyle/>
          <a:p>
            <a:r>
              <a:rPr lang="en-GB" dirty="0" smtClean="0"/>
              <a:t>It's common for the output from "which" to be used inside square brackets to filter down the data, based on a particular condition:</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sym typeface="Symbol"/>
              </a:rPr>
              <a:t>mynum</a:t>
            </a:r>
            <a:r>
              <a:rPr lang="en-GB" sz="2600" b="1" dirty="0" smtClean="0">
                <a:solidFill>
                  <a:srgbClr val="FF0000"/>
                </a:solidFill>
                <a:latin typeface="Courier New" panose="02070309020205020404" pitchFamily="49" charset="0"/>
                <a:cs typeface="Courier New" panose="02070309020205020404" pitchFamily="49" charset="0"/>
                <a:sym typeface="Symbol"/>
              </a:rPr>
              <a:t>[which(</a:t>
            </a:r>
            <a:r>
              <a:rPr lang="en-GB" sz="2600" b="1" dirty="0" err="1" smtClean="0">
                <a:solidFill>
                  <a:srgbClr val="FF0000"/>
                </a:solidFill>
                <a:latin typeface="Courier New" panose="02070309020205020404" pitchFamily="49" charset="0"/>
                <a:cs typeface="Courier New" panose="02070309020205020404" pitchFamily="49" charset="0"/>
                <a:sym typeface="Symbol"/>
              </a:rPr>
              <a:t>mynum</a:t>
            </a:r>
            <a:r>
              <a:rPr lang="en-GB" sz="2600" b="1" dirty="0" smtClean="0">
                <a:solidFill>
                  <a:srgbClr val="FF0000"/>
                </a:solidFill>
                <a:latin typeface="Courier New" panose="02070309020205020404" pitchFamily="49" charset="0"/>
                <a:cs typeface="Courier New" panose="02070309020205020404" pitchFamily="49" charset="0"/>
                <a:sym typeface="Symbol"/>
              </a:rPr>
              <a:t>&gt;1)]</a:t>
            </a:r>
          </a:p>
          <a:p>
            <a:pPr marL="457200" lvl="1" indent="0">
              <a:buNone/>
            </a:pPr>
            <a:r>
              <a:rPr lang="en-GB" sz="2600" b="1" dirty="0">
                <a:solidFill>
                  <a:srgbClr val="0070C0"/>
                </a:solidFill>
                <a:latin typeface="Courier New" panose="02070309020205020404" pitchFamily="49" charset="0"/>
                <a:cs typeface="Courier New" panose="02070309020205020404" pitchFamily="49" charset="0"/>
                <a:sym typeface="Symbol"/>
              </a:rPr>
              <a:t>[1] 1.6 </a:t>
            </a:r>
            <a:r>
              <a:rPr lang="en-GB" sz="2600" b="1" dirty="0" smtClean="0">
                <a:solidFill>
                  <a:srgbClr val="0070C0"/>
                </a:solidFill>
                <a:latin typeface="Courier New" panose="02070309020205020404" pitchFamily="49" charset="0"/>
                <a:cs typeface="Courier New" panose="02070309020205020404" pitchFamily="49" charset="0"/>
                <a:sym typeface="Symbol"/>
              </a:rPr>
              <a:t>8.6</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mean(</a:t>
            </a:r>
            <a:r>
              <a:rPr lang="en-GB" sz="2600" b="1" dirty="0" err="1" smtClean="0">
                <a:solidFill>
                  <a:srgbClr val="FF0000"/>
                </a:solidFill>
                <a:latin typeface="Courier New" panose="02070309020205020404" pitchFamily="49" charset="0"/>
                <a:cs typeface="Courier New" panose="02070309020205020404" pitchFamily="49" charset="0"/>
                <a:sym typeface="Symbol"/>
              </a:rPr>
              <a:t>mynum</a:t>
            </a:r>
            <a:r>
              <a:rPr lang="en-GB" sz="2600" b="1" dirty="0" smtClean="0">
                <a:solidFill>
                  <a:srgbClr val="FF0000"/>
                </a:solidFill>
                <a:latin typeface="Courier New" panose="02070309020205020404" pitchFamily="49" charset="0"/>
                <a:cs typeface="Courier New" panose="02070309020205020404" pitchFamily="49" charset="0"/>
                <a:sym typeface="Symbol"/>
              </a:rPr>
              <a:t>[which(</a:t>
            </a:r>
            <a:r>
              <a:rPr lang="en-GB" sz="2600" b="1" dirty="0" err="1" smtClean="0">
                <a:solidFill>
                  <a:srgbClr val="FF0000"/>
                </a:solidFill>
                <a:latin typeface="Courier New" panose="02070309020205020404" pitchFamily="49" charset="0"/>
                <a:cs typeface="Courier New" panose="02070309020205020404" pitchFamily="49" charset="0"/>
                <a:sym typeface="Symbol"/>
              </a:rPr>
              <a:t>mynum</a:t>
            </a:r>
            <a:r>
              <a:rPr lang="en-GB" sz="2600" b="1" dirty="0" smtClean="0">
                <a:solidFill>
                  <a:srgbClr val="FF0000"/>
                </a:solidFill>
                <a:latin typeface="Courier New" panose="02070309020205020404" pitchFamily="49" charset="0"/>
                <a:cs typeface="Courier New" panose="02070309020205020404" pitchFamily="49" charset="0"/>
                <a:sym typeface="Symbol"/>
              </a:rPr>
              <a:t>&gt;1)])</a:t>
            </a:r>
            <a:endParaRPr lang="en-GB" sz="2600"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r>
              <a:rPr lang="en-GB" sz="2600" b="1" dirty="0">
                <a:solidFill>
                  <a:srgbClr val="0070C0"/>
                </a:solidFill>
                <a:latin typeface="Courier New" panose="02070309020205020404" pitchFamily="49" charset="0"/>
                <a:cs typeface="Courier New" panose="02070309020205020404" pitchFamily="49" charset="0"/>
                <a:sym typeface="Symbol"/>
              </a:rPr>
              <a:t>[1] 5.1</a:t>
            </a:r>
            <a:endParaRPr lang="en-GB" b="1" dirty="0">
              <a:solidFill>
                <a:srgbClr val="0070C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397953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a:t>Basic </a:t>
            </a:r>
            <a:r>
              <a:rPr lang="en-GB" sz="4000" b="1" dirty="0" smtClean="0"/>
              <a:t>functions – table</a:t>
            </a:r>
          </a:p>
        </p:txBody>
      </p:sp>
      <p:sp>
        <p:nvSpPr>
          <p:cNvPr id="3" name="Content Placeholder 2"/>
          <p:cNvSpPr>
            <a:spLocks noGrp="1"/>
          </p:cNvSpPr>
          <p:nvPr>
            <p:ph idx="1"/>
          </p:nvPr>
        </p:nvSpPr>
        <p:spPr>
          <a:xfrm>
            <a:off x="457200" y="1600200"/>
            <a:ext cx="8219256" cy="4493096"/>
          </a:xfrm>
        </p:spPr>
        <p:txBody>
          <a:bodyPr/>
          <a:lstStyle/>
          <a:p>
            <a:r>
              <a:rPr lang="en-GB" dirty="0" smtClean="0"/>
              <a:t>The table function can be particularly useful:</a:t>
            </a:r>
          </a:p>
          <a:p>
            <a:pPr marL="400050" lvl="1" indent="0">
              <a:buNone/>
            </a:pPr>
            <a:r>
              <a:rPr lang="es-ES" sz="2600" b="1" dirty="0" smtClean="0">
                <a:solidFill>
                  <a:srgbClr val="FF0000"/>
                </a:solidFill>
                <a:latin typeface="Courier New" pitchFamily="49" charset="0"/>
                <a:cs typeface="Courier New" pitchFamily="49" charset="0"/>
              </a:rPr>
              <a:t>val </a:t>
            </a:r>
            <a:r>
              <a:rPr lang="es-ES" sz="2600" b="1" dirty="0">
                <a:solidFill>
                  <a:srgbClr val="FF0000"/>
                </a:solidFill>
                <a:latin typeface="Courier New" pitchFamily="49" charset="0"/>
                <a:cs typeface="Courier New" pitchFamily="49" charset="0"/>
              </a:rPr>
              <a:t>= c(9, 7, 3, 7, 8, 3, 2)</a:t>
            </a:r>
          </a:p>
          <a:p>
            <a:pPr marL="400050" lvl="1" indent="0">
              <a:buNone/>
            </a:pPr>
            <a:r>
              <a:rPr lang="es-ES" sz="2600" b="1" dirty="0" err="1" smtClean="0">
                <a:solidFill>
                  <a:srgbClr val="FF0000"/>
                </a:solidFill>
                <a:latin typeface="Courier New" pitchFamily="49" charset="0"/>
                <a:cs typeface="Courier New" pitchFamily="49" charset="0"/>
              </a:rPr>
              <a:t>table</a:t>
            </a:r>
            <a:r>
              <a:rPr lang="es-ES" sz="2600" b="1" dirty="0" smtClean="0">
                <a:solidFill>
                  <a:srgbClr val="FF0000"/>
                </a:solidFill>
                <a:latin typeface="Courier New" pitchFamily="49" charset="0"/>
                <a:cs typeface="Courier New" pitchFamily="49" charset="0"/>
              </a:rPr>
              <a:t>(val)</a:t>
            </a:r>
            <a:endParaRPr lang="es-ES" sz="2600" b="1" dirty="0">
              <a:solidFill>
                <a:srgbClr val="FF0000"/>
              </a:solidFill>
              <a:latin typeface="Courier New" pitchFamily="49" charset="0"/>
              <a:cs typeface="Courier New" pitchFamily="49" charset="0"/>
            </a:endParaRPr>
          </a:p>
          <a:p>
            <a:pPr marL="400050" lvl="1" indent="0">
              <a:buNone/>
            </a:pPr>
            <a:r>
              <a:rPr lang="es-ES" sz="2600" b="1" dirty="0" smtClean="0">
                <a:solidFill>
                  <a:srgbClr val="0070C0"/>
                </a:solidFill>
                <a:latin typeface="Courier New" pitchFamily="49" charset="0"/>
                <a:cs typeface="Courier New" pitchFamily="49" charset="0"/>
              </a:rPr>
              <a:t>val</a:t>
            </a:r>
            <a:endParaRPr lang="es-ES" sz="2600" b="1" dirty="0">
              <a:solidFill>
                <a:srgbClr val="0070C0"/>
              </a:solidFill>
              <a:latin typeface="Courier New" pitchFamily="49" charset="0"/>
              <a:cs typeface="Courier New" pitchFamily="49" charset="0"/>
            </a:endParaRPr>
          </a:p>
          <a:p>
            <a:pPr marL="400050" lvl="1" indent="0">
              <a:buNone/>
            </a:pPr>
            <a:r>
              <a:rPr lang="es-ES" sz="2600" b="1" dirty="0">
                <a:solidFill>
                  <a:srgbClr val="0070C0"/>
                </a:solidFill>
                <a:latin typeface="Courier New" pitchFamily="49" charset="0"/>
                <a:cs typeface="Courier New" pitchFamily="49" charset="0"/>
              </a:rPr>
              <a:t>2 3 7 8 9 </a:t>
            </a:r>
          </a:p>
          <a:p>
            <a:pPr marL="400050" lvl="1" indent="0">
              <a:buNone/>
            </a:pPr>
            <a:r>
              <a:rPr lang="es-ES" sz="2600" b="1" dirty="0">
                <a:solidFill>
                  <a:srgbClr val="0070C0"/>
                </a:solidFill>
                <a:latin typeface="Courier New" pitchFamily="49" charset="0"/>
                <a:cs typeface="Courier New" pitchFamily="49" charset="0"/>
              </a:rPr>
              <a:t>1 2 2 1 1 </a:t>
            </a:r>
          </a:p>
          <a:p>
            <a:pPr marL="400050" lvl="1" indent="0">
              <a:buNone/>
            </a:pPr>
            <a:r>
              <a:rPr lang="en-GB" sz="2600" b="1" dirty="0" err="1" smtClean="0">
                <a:solidFill>
                  <a:srgbClr val="FF0000"/>
                </a:solidFill>
                <a:latin typeface="Courier New" pitchFamily="49" charset="0"/>
                <a:cs typeface="Courier New" pitchFamily="49" charset="0"/>
              </a:rPr>
              <a:t>as.numeric</a:t>
            </a:r>
            <a:r>
              <a:rPr lang="en-GB" sz="2600" b="1" dirty="0" smtClean="0">
                <a:solidFill>
                  <a:srgbClr val="FF0000"/>
                </a:solidFill>
                <a:latin typeface="Courier New" pitchFamily="49" charset="0"/>
                <a:cs typeface="Courier New" pitchFamily="49" charset="0"/>
              </a:rPr>
              <a:t>(table(</a:t>
            </a:r>
            <a:r>
              <a:rPr lang="en-GB" sz="2600" b="1" dirty="0" err="1" smtClean="0">
                <a:solidFill>
                  <a:srgbClr val="FF0000"/>
                </a:solidFill>
                <a:latin typeface="Courier New" pitchFamily="49" charset="0"/>
                <a:cs typeface="Courier New" pitchFamily="49" charset="0"/>
              </a:rPr>
              <a:t>val</a:t>
            </a:r>
            <a:r>
              <a:rPr lang="en-GB" sz="2600" b="1" dirty="0" smtClean="0">
                <a:solidFill>
                  <a:srgbClr val="FF0000"/>
                </a:solidFill>
                <a:latin typeface="Courier New" pitchFamily="49" charset="0"/>
                <a:cs typeface="Courier New" pitchFamily="49" charset="0"/>
              </a:rPr>
              <a:t>))</a:t>
            </a:r>
            <a:endParaRPr lang="en-GB" sz="2600" b="1" dirty="0">
              <a:solidFill>
                <a:srgbClr val="FF0000"/>
              </a:solidFill>
              <a:latin typeface="Courier New" pitchFamily="49" charset="0"/>
              <a:cs typeface="Courier New" pitchFamily="49" charset="0"/>
            </a:endParaRPr>
          </a:p>
          <a:p>
            <a:pPr marL="400050" lvl="1" indent="0">
              <a:buNone/>
            </a:pPr>
            <a:r>
              <a:rPr lang="en-GB" sz="2600" b="1" dirty="0">
                <a:solidFill>
                  <a:srgbClr val="0070C0"/>
                </a:solidFill>
                <a:latin typeface="Courier New" pitchFamily="49" charset="0"/>
                <a:cs typeface="Courier New" pitchFamily="49" charset="0"/>
              </a:rPr>
              <a:t>[1] 1 2 2 1 1</a:t>
            </a:r>
            <a:endParaRPr lang="es-ES" b="1" dirty="0">
              <a:solidFill>
                <a:srgbClr val="0070C0"/>
              </a:solidFill>
              <a:latin typeface="Courier New" pitchFamily="49" charset="0"/>
              <a:cs typeface="Courier New" pitchFamily="49" charset="0"/>
            </a:endParaRPr>
          </a:p>
          <a:p>
            <a:pPr lvl="1"/>
            <a:endParaRPr lang="en-GB" dirty="0" smtClean="0"/>
          </a:p>
        </p:txBody>
      </p:sp>
    </p:spTree>
    <p:extLst>
      <p:ext uri="{BB962C8B-B14F-4D97-AF65-F5344CB8AC3E}">
        <p14:creationId xmlns:p14="http://schemas.microsoft.com/office/powerpoint/2010/main" val="351376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a:t>Basic </a:t>
            </a:r>
            <a:r>
              <a:rPr lang="en-GB" sz="4000" b="1" dirty="0" smtClean="0"/>
              <a:t>functions – table</a:t>
            </a:r>
          </a:p>
        </p:txBody>
      </p:sp>
      <p:sp>
        <p:nvSpPr>
          <p:cNvPr id="3" name="Content Placeholder 2"/>
          <p:cNvSpPr>
            <a:spLocks noGrp="1"/>
          </p:cNvSpPr>
          <p:nvPr>
            <p:ph idx="1"/>
          </p:nvPr>
        </p:nvSpPr>
        <p:spPr>
          <a:xfrm>
            <a:off x="457200" y="1600200"/>
            <a:ext cx="8219256" cy="4493096"/>
          </a:xfrm>
        </p:spPr>
        <p:txBody>
          <a:bodyPr/>
          <a:lstStyle/>
          <a:p>
            <a:r>
              <a:rPr lang="en-GB" dirty="0" smtClean="0"/>
              <a:t>The table function can be particularly useful:</a:t>
            </a:r>
          </a:p>
          <a:p>
            <a:pPr marL="400050" lvl="1" indent="0">
              <a:buNone/>
            </a:pPr>
            <a:r>
              <a:rPr lang="es-ES" sz="2600" b="1" dirty="0" smtClean="0">
                <a:solidFill>
                  <a:srgbClr val="FF0000"/>
                </a:solidFill>
                <a:latin typeface="Courier New" pitchFamily="49" charset="0"/>
                <a:cs typeface="Courier New" pitchFamily="49" charset="0"/>
              </a:rPr>
              <a:t>val </a:t>
            </a:r>
            <a:r>
              <a:rPr lang="es-ES" sz="2600" b="1" dirty="0">
                <a:solidFill>
                  <a:srgbClr val="FF0000"/>
                </a:solidFill>
                <a:latin typeface="Courier New" pitchFamily="49" charset="0"/>
                <a:cs typeface="Courier New" pitchFamily="49" charset="0"/>
              </a:rPr>
              <a:t>= c(9, 7, 3, 7, 8, 3, 2)</a:t>
            </a:r>
          </a:p>
          <a:p>
            <a:pPr marL="400050" lvl="1" indent="0">
              <a:buNone/>
            </a:pPr>
            <a:r>
              <a:rPr lang="es-ES" sz="2600" b="1" dirty="0" err="1" smtClean="0">
                <a:solidFill>
                  <a:srgbClr val="FF0000"/>
                </a:solidFill>
                <a:latin typeface="Courier New" pitchFamily="49" charset="0"/>
                <a:cs typeface="Courier New" pitchFamily="49" charset="0"/>
              </a:rPr>
              <a:t>table</a:t>
            </a:r>
            <a:r>
              <a:rPr lang="es-ES" sz="2600" b="1" dirty="0" smtClean="0">
                <a:solidFill>
                  <a:srgbClr val="FF0000"/>
                </a:solidFill>
                <a:latin typeface="Courier New" pitchFamily="49" charset="0"/>
                <a:cs typeface="Courier New" pitchFamily="49" charset="0"/>
              </a:rPr>
              <a:t>(val)</a:t>
            </a:r>
            <a:endParaRPr lang="es-ES" sz="2600" b="1" dirty="0">
              <a:solidFill>
                <a:srgbClr val="FF0000"/>
              </a:solidFill>
              <a:latin typeface="Courier New" pitchFamily="49" charset="0"/>
              <a:cs typeface="Courier New" pitchFamily="49" charset="0"/>
            </a:endParaRPr>
          </a:p>
          <a:p>
            <a:pPr marL="400050" lvl="1" indent="0">
              <a:buNone/>
            </a:pPr>
            <a:r>
              <a:rPr lang="es-ES" sz="2600" b="1" dirty="0" smtClean="0">
                <a:solidFill>
                  <a:srgbClr val="0070C0"/>
                </a:solidFill>
                <a:latin typeface="Courier New" pitchFamily="49" charset="0"/>
                <a:cs typeface="Courier New" pitchFamily="49" charset="0"/>
              </a:rPr>
              <a:t>val</a:t>
            </a:r>
            <a:endParaRPr lang="es-ES" sz="2600" b="1" dirty="0">
              <a:solidFill>
                <a:srgbClr val="0070C0"/>
              </a:solidFill>
              <a:latin typeface="Courier New" pitchFamily="49" charset="0"/>
              <a:cs typeface="Courier New" pitchFamily="49" charset="0"/>
            </a:endParaRPr>
          </a:p>
          <a:p>
            <a:pPr marL="400050" lvl="1" indent="0">
              <a:buNone/>
            </a:pPr>
            <a:r>
              <a:rPr lang="es-ES" sz="2600" b="1" dirty="0">
                <a:solidFill>
                  <a:srgbClr val="0070C0"/>
                </a:solidFill>
                <a:latin typeface="Courier New" pitchFamily="49" charset="0"/>
                <a:cs typeface="Courier New" pitchFamily="49" charset="0"/>
              </a:rPr>
              <a:t>2 3 7 8 9 </a:t>
            </a:r>
          </a:p>
          <a:p>
            <a:pPr marL="400050" lvl="1" indent="0">
              <a:buNone/>
            </a:pPr>
            <a:r>
              <a:rPr lang="es-ES" sz="2600" b="1" dirty="0">
                <a:solidFill>
                  <a:srgbClr val="0070C0"/>
                </a:solidFill>
                <a:latin typeface="Courier New" pitchFamily="49" charset="0"/>
                <a:cs typeface="Courier New" pitchFamily="49" charset="0"/>
              </a:rPr>
              <a:t>1 2 2 1 1 </a:t>
            </a:r>
          </a:p>
          <a:p>
            <a:pPr marL="400050" lvl="1" indent="0">
              <a:buNone/>
            </a:pPr>
            <a:r>
              <a:rPr lang="es-ES" sz="2600" b="1" dirty="0" err="1" smtClean="0">
                <a:solidFill>
                  <a:srgbClr val="FF0000"/>
                </a:solidFill>
                <a:latin typeface="Courier New" pitchFamily="49" charset="0"/>
                <a:cs typeface="Courier New" pitchFamily="49" charset="0"/>
              </a:rPr>
              <a:t>names</a:t>
            </a:r>
            <a:r>
              <a:rPr lang="es-ES" sz="2600" b="1" dirty="0" smtClean="0">
                <a:solidFill>
                  <a:srgbClr val="FF0000"/>
                </a:solidFill>
                <a:latin typeface="Courier New" pitchFamily="49" charset="0"/>
                <a:cs typeface="Courier New" pitchFamily="49" charset="0"/>
              </a:rPr>
              <a:t>(</a:t>
            </a:r>
            <a:r>
              <a:rPr lang="es-ES" sz="2600" b="1" dirty="0" err="1" smtClean="0">
                <a:solidFill>
                  <a:srgbClr val="FF0000"/>
                </a:solidFill>
                <a:latin typeface="Courier New" pitchFamily="49" charset="0"/>
                <a:cs typeface="Courier New" pitchFamily="49" charset="0"/>
              </a:rPr>
              <a:t>table</a:t>
            </a:r>
            <a:r>
              <a:rPr lang="es-ES" sz="2600" b="1" dirty="0" smtClean="0">
                <a:solidFill>
                  <a:srgbClr val="FF0000"/>
                </a:solidFill>
                <a:latin typeface="Courier New" pitchFamily="49" charset="0"/>
                <a:cs typeface="Courier New" pitchFamily="49" charset="0"/>
              </a:rPr>
              <a:t>(val))</a:t>
            </a:r>
            <a:endParaRPr lang="es-ES" sz="2600" b="1" dirty="0">
              <a:solidFill>
                <a:srgbClr val="FF0000"/>
              </a:solidFill>
              <a:latin typeface="Courier New" pitchFamily="49" charset="0"/>
              <a:cs typeface="Courier New" pitchFamily="49" charset="0"/>
            </a:endParaRPr>
          </a:p>
          <a:p>
            <a:pPr marL="400050" lvl="1" indent="0">
              <a:buNone/>
            </a:pPr>
            <a:r>
              <a:rPr lang="es-ES" sz="2600" b="1" dirty="0">
                <a:solidFill>
                  <a:srgbClr val="0070C0"/>
                </a:solidFill>
                <a:latin typeface="Courier New" pitchFamily="49" charset="0"/>
                <a:cs typeface="Courier New" pitchFamily="49" charset="0"/>
              </a:rPr>
              <a:t>[1] "2" "3" "7" "8" "</a:t>
            </a:r>
            <a:r>
              <a:rPr lang="es-ES" sz="2600" b="1" dirty="0" smtClean="0">
                <a:solidFill>
                  <a:srgbClr val="0070C0"/>
                </a:solidFill>
                <a:latin typeface="Courier New" pitchFamily="49" charset="0"/>
                <a:cs typeface="Courier New" pitchFamily="49" charset="0"/>
              </a:rPr>
              <a:t>9"</a:t>
            </a:r>
            <a:endParaRPr lang="es-ES" sz="2600" b="1" dirty="0">
              <a:solidFill>
                <a:srgbClr val="0070C0"/>
              </a:solidFill>
              <a:latin typeface="Courier New" pitchFamily="49" charset="0"/>
              <a:cs typeface="Courier New" pitchFamily="49" charset="0"/>
            </a:endParaRPr>
          </a:p>
          <a:p>
            <a:pPr marL="400050" lvl="1" indent="0">
              <a:buNone/>
            </a:pPr>
            <a:r>
              <a:rPr lang="en-GB" sz="2600" b="1" dirty="0" err="1" smtClean="0">
                <a:solidFill>
                  <a:srgbClr val="FF0000"/>
                </a:solidFill>
                <a:latin typeface="Courier New" pitchFamily="49" charset="0"/>
                <a:cs typeface="Courier New" pitchFamily="49" charset="0"/>
              </a:rPr>
              <a:t>as.numeric</a:t>
            </a:r>
            <a:r>
              <a:rPr lang="en-GB" sz="2600" b="1" dirty="0" smtClean="0">
                <a:solidFill>
                  <a:srgbClr val="FF0000"/>
                </a:solidFill>
                <a:latin typeface="Courier New" pitchFamily="49" charset="0"/>
                <a:cs typeface="Courier New" pitchFamily="49" charset="0"/>
              </a:rPr>
              <a:t>(names(table(</a:t>
            </a:r>
            <a:r>
              <a:rPr lang="en-GB" sz="2600" b="1" dirty="0" err="1" smtClean="0">
                <a:solidFill>
                  <a:srgbClr val="FF0000"/>
                </a:solidFill>
                <a:latin typeface="Courier New" pitchFamily="49" charset="0"/>
                <a:cs typeface="Courier New" pitchFamily="49" charset="0"/>
              </a:rPr>
              <a:t>val</a:t>
            </a:r>
            <a:r>
              <a:rPr lang="en-GB" sz="2600" b="1" dirty="0" smtClean="0">
                <a:solidFill>
                  <a:srgbClr val="FF0000"/>
                </a:solidFill>
                <a:latin typeface="Courier New" pitchFamily="49" charset="0"/>
                <a:cs typeface="Courier New" pitchFamily="49" charset="0"/>
              </a:rPr>
              <a:t>)))</a:t>
            </a:r>
            <a:endParaRPr lang="en-GB" sz="2600" b="1" dirty="0">
              <a:solidFill>
                <a:srgbClr val="FF0000"/>
              </a:solidFill>
              <a:latin typeface="Courier New" pitchFamily="49" charset="0"/>
              <a:cs typeface="Courier New" pitchFamily="49" charset="0"/>
            </a:endParaRPr>
          </a:p>
          <a:p>
            <a:pPr marL="400050" lvl="1" indent="0">
              <a:buNone/>
            </a:pPr>
            <a:r>
              <a:rPr lang="en-GB" sz="2600" b="1" dirty="0">
                <a:solidFill>
                  <a:srgbClr val="0070C0"/>
                </a:solidFill>
                <a:latin typeface="Courier New" pitchFamily="49" charset="0"/>
                <a:cs typeface="Courier New" pitchFamily="49" charset="0"/>
              </a:rPr>
              <a:t>[1] 2 3 7 8 </a:t>
            </a:r>
            <a:r>
              <a:rPr lang="en-GB" sz="2600" b="1" dirty="0" smtClean="0">
                <a:solidFill>
                  <a:srgbClr val="0070C0"/>
                </a:solidFill>
                <a:latin typeface="Courier New" pitchFamily="49" charset="0"/>
                <a:cs typeface="Courier New" pitchFamily="49" charset="0"/>
              </a:rPr>
              <a:t>9</a:t>
            </a:r>
            <a:endParaRPr lang="en-GB" dirty="0" smtClean="0">
              <a:solidFill>
                <a:srgbClr val="0070C0"/>
              </a:solidFill>
            </a:endParaRPr>
          </a:p>
        </p:txBody>
      </p:sp>
    </p:spTree>
    <p:extLst>
      <p:ext uri="{BB962C8B-B14F-4D97-AF65-F5344CB8AC3E}">
        <p14:creationId xmlns:p14="http://schemas.microsoft.com/office/powerpoint/2010/main" val="129208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a:t>Basic </a:t>
            </a:r>
            <a:r>
              <a:rPr lang="en-GB" sz="4000" b="1" dirty="0" smtClean="0"/>
              <a:t>functions – head/tail</a:t>
            </a:r>
          </a:p>
        </p:txBody>
      </p:sp>
      <p:sp>
        <p:nvSpPr>
          <p:cNvPr id="3" name="Content Placeholder 2"/>
          <p:cNvSpPr>
            <a:spLocks noGrp="1"/>
          </p:cNvSpPr>
          <p:nvPr>
            <p:ph idx="1"/>
          </p:nvPr>
        </p:nvSpPr>
        <p:spPr>
          <a:xfrm>
            <a:off x="457200" y="1600200"/>
            <a:ext cx="8219256" cy="4493096"/>
          </a:xfrm>
        </p:spPr>
        <p:txBody>
          <a:bodyPr/>
          <a:lstStyle/>
          <a:p>
            <a:r>
              <a:rPr lang="en-GB" dirty="0" smtClean="0"/>
              <a:t>For long vectors, the functions "head" and "tail" are useful – these just show the start and end of the object (defaults to six values):</a:t>
            </a:r>
          </a:p>
          <a:p>
            <a:pPr marL="400050" lvl="1" indent="0">
              <a:buNone/>
            </a:pPr>
            <a:r>
              <a:rPr lang="es-ES" sz="2600" b="1" dirty="0" err="1" smtClean="0">
                <a:solidFill>
                  <a:srgbClr val="FF0000"/>
                </a:solidFill>
                <a:latin typeface="Courier New" pitchFamily="49" charset="0"/>
                <a:cs typeface="Courier New" pitchFamily="49" charset="0"/>
              </a:rPr>
              <a:t>bigvec</a:t>
            </a:r>
            <a:r>
              <a:rPr lang="es-ES" sz="2600" b="1" dirty="0" smtClean="0">
                <a:solidFill>
                  <a:srgbClr val="FF0000"/>
                </a:solidFill>
                <a:latin typeface="Courier New" pitchFamily="49" charset="0"/>
                <a:cs typeface="Courier New" pitchFamily="49" charset="0"/>
              </a:rPr>
              <a:t> = 1001:10000</a:t>
            </a:r>
            <a:endParaRPr lang="es-ES" sz="2600" b="1" dirty="0">
              <a:solidFill>
                <a:srgbClr val="FF0000"/>
              </a:solidFill>
              <a:latin typeface="Courier New" pitchFamily="49" charset="0"/>
              <a:cs typeface="Courier New" pitchFamily="49" charset="0"/>
            </a:endParaRPr>
          </a:p>
          <a:p>
            <a:pPr marL="400050" lvl="1" indent="0">
              <a:buNone/>
            </a:pPr>
            <a:r>
              <a:rPr lang="es-ES" sz="2600" b="1" dirty="0" smtClean="0">
                <a:solidFill>
                  <a:srgbClr val="FF0000"/>
                </a:solidFill>
                <a:latin typeface="Courier New" pitchFamily="49" charset="0"/>
                <a:cs typeface="Courier New" pitchFamily="49" charset="0"/>
              </a:rPr>
              <a:t>head(</a:t>
            </a:r>
            <a:r>
              <a:rPr lang="es-ES" sz="2600" b="1" dirty="0" err="1" smtClean="0">
                <a:solidFill>
                  <a:srgbClr val="FF0000"/>
                </a:solidFill>
                <a:latin typeface="Courier New" pitchFamily="49" charset="0"/>
                <a:cs typeface="Courier New" pitchFamily="49" charset="0"/>
              </a:rPr>
              <a:t>bigvec</a:t>
            </a:r>
            <a:r>
              <a:rPr lang="es-ES" sz="2600" b="1" dirty="0">
                <a:solidFill>
                  <a:srgbClr val="FF0000"/>
                </a:solidFill>
                <a:latin typeface="Courier New" pitchFamily="49" charset="0"/>
                <a:cs typeface="Courier New" pitchFamily="49" charset="0"/>
              </a:rPr>
              <a:t>) </a:t>
            </a:r>
            <a:endParaRPr lang="es-ES" sz="2600" b="1" dirty="0" smtClean="0">
              <a:solidFill>
                <a:srgbClr val="FF0000"/>
              </a:solidFill>
              <a:latin typeface="Courier New" pitchFamily="49" charset="0"/>
              <a:cs typeface="Courier New" pitchFamily="49" charset="0"/>
            </a:endParaRPr>
          </a:p>
          <a:p>
            <a:pPr marL="400050" lvl="1" indent="0">
              <a:buNone/>
            </a:pPr>
            <a:r>
              <a:rPr lang="es-ES" sz="2600" b="1" dirty="0" smtClean="0">
                <a:solidFill>
                  <a:srgbClr val="0070C0"/>
                </a:solidFill>
                <a:latin typeface="Courier New" pitchFamily="49" charset="0"/>
                <a:cs typeface="Courier New" pitchFamily="49" charset="0"/>
              </a:rPr>
              <a:t>[</a:t>
            </a:r>
            <a:r>
              <a:rPr lang="es-ES" sz="2600" b="1" dirty="0">
                <a:solidFill>
                  <a:srgbClr val="0070C0"/>
                </a:solidFill>
                <a:latin typeface="Courier New" pitchFamily="49" charset="0"/>
                <a:cs typeface="Courier New" pitchFamily="49" charset="0"/>
              </a:rPr>
              <a:t>1] 1001 1002 1003 1004 1005 1006</a:t>
            </a:r>
            <a:endParaRPr lang="es-ES" sz="2600" b="1" dirty="0" smtClean="0">
              <a:solidFill>
                <a:srgbClr val="0070C0"/>
              </a:solidFill>
              <a:latin typeface="Courier New" pitchFamily="49" charset="0"/>
              <a:cs typeface="Courier New" pitchFamily="49" charset="0"/>
            </a:endParaRPr>
          </a:p>
          <a:p>
            <a:pPr marL="400050" lvl="1" indent="0">
              <a:buNone/>
            </a:pPr>
            <a:r>
              <a:rPr lang="es-ES" sz="2600" b="1" dirty="0" err="1" smtClean="0">
                <a:solidFill>
                  <a:srgbClr val="FF0000"/>
                </a:solidFill>
                <a:latin typeface="Courier New" pitchFamily="49" charset="0"/>
                <a:cs typeface="Courier New" pitchFamily="49" charset="0"/>
              </a:rPr>
              <a:t>ta</a:t>
            </a:r>
            <a:r>
              <a:rPr lang="es-ES" sz="2600" b="1" dirty="0" err="1">
                <a:solidFill>
                  <a:srgbClr val="FF0000"/>
                </a:solidFill>
                <a:latin typeface="Courier New" pitchFamily="49" charset="0"/>
                <a:cs typeface="Courier New" pitchFamily="49" charset="0"/>
              </a:rPr>
              <a:t>il</a:t>
            </a:r>
            <a:r>
              <a:rPr lang="es-ES" sz="2600" b="1" dirty="0">
                <a:solidFill>
                  <a:srgbClr val="FF0000"/>
                </a:solidFill>
                <a:latin typeface="Courier New" pitchFamily="49" charset="0"/>
                <a:cs typeface="Courier New" pitchFamily="49" charset="0"/>
              </a:rPr>
              <a:t>(</a:t>
            </a:r>
            <a:r>
              <a:rPr lang="es-ES" sz="2600" b="1" dirty="0" err="1">
                <a:solidFill>
                  <a:srgbClr val="FF0000"/>
                </a:solidFill>
                <a:latin typeface="Courier New" pitchFamily="49" charset="0"/>
                <a:cs typeface="Courier New" pitchFamily="49" charset="0"/>
              </a:rPr>
              <a:t>bigvec</a:t>
            </a:r>
            <a:r>
              <a:rPr lang="es-ES" sz="2600" b="1" dirty="0">
                <a:solidFill>
                  <a:srgbClr val="FF0000"/>
                </a:solidFill>
                <a:latin typeface="Courier New" pitchFamily="49" charset="0"/>
                <a:cs typeface="Courier New" pitchFamily="49" charset="0"/>
              </a:rPr>
              <a:t>, 4)</a:t>
            </a:r>
            <a:endParaRPr lang="en-GB" sz="2400" dirty="0"/>
          </a:p>
          <a:p>
            <a:pPr marL="400050" lvl="1" indent="0">
              <a:buNone/>
            </a:pPr>
            <a:r>
              <a:rPr lang="es-ES" sz="2600" b="1" dirty="0" smtClean="0">
                <a:solidFill>
                  <a:srgbClr val="0070C0"/>
                </a:solidFill>
                <a:latin typeface="Courier New" pitchFamily="49" charset="0"/>
                <a:cs typeface="Courier New" pitchFamily="49" charset="0"/>
              </a:rPr>
              <a:t>[</a:t>
            </a:r>
            <a:r>
              <a:rPr lang="es-ES" sz="2600" b="1" dirty="0">
                <a:solidFill>
                  <a:srgbClr val="0070C0"/>
                </a:solidFill>
                <a:latin typeface="Courier New" pitchFamily="49" charset="0"/>
                <a:cs typeface="Courier New" pitchFamily="49" charset="0"/>
              </a:rPr>
              <a:t>1]  9997  9998  9999 </a:t>
            </a:r>
            <a:r>
              <a:rPr lang="es-ES" sz="2600" b="1" dirty="0" smtClean="0">
                <a:solidFill>
                  <a:srgbClr val="0070C0"/>
                </a:solidFill>
                <a:latin typeface="Courier New" pitchFamily="49" charset="0"/>
                <a:cs typeface="Courier New" pitchFamily="49" charset="0"/>
              </a:rPr>
              <a:t>10000</a:t>
            </a:r>
          </a:p>
        </p:txBody>
      </p:sp>
    </p:spTree>
    <p:extLst>
      <p:ext uri="{BB962C8B-B14F-4D97-AF65-F5344CB8AC3E}">
        <p14:creationId xmlns:p14="http://schemas.microsoft.com/office/powerpoint/2010/main" val="71924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p:txBody>
          <a:bodyPr/>
          <a:lstStyle/>
          <a:p>
            <a:pPr eaLnBrk="1" hangingPunct="1">
              <a:spcAft>
                <a:spcPts val="1200"/>
              </a:spcAft>
            </a:pPr>
            <a:endParaRPr lang="en-GB" sz="3600" dirty="0" smtClean="0"/>
          </a:p>
          <a:p>
            <a:pPr eaLnBrk="1" hangingPunct="1">
              <a:spcAft>
                <a:spcPts val="1200"/>
              </a:spcAft>
            </a:pPr>
            <a:endParaRPr lang="en-GB" sz="3600" dirty="0" smtClean="0"/>
          </a:p>
          <a:p>
            <a:pPr eaLnBrk="1" hangingPunct="1">
              <a:spcAft>
                <a:spcPts val="1200"/>
              </a:spcAft>
            </a:pPr>
            <a:endParaRPr lang="en-GB" sz="3200" dirty="0" smtClean="0"/>
          </a:p>
          <a:p>
            <a:pPr eaLnBrk="1" hangingPunct="1">
              <a:spcAft>
                <a:spcPts val="1200"/>
              </a:spcAft>
            </a:pPr>
            <a:endParaRPr lang="en-GB" sz="3600" dirty="0" smtClean="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394" y="682412"/>
            <a:ext cx="8299970" cy="5531275"/>
          </a:xfrm>
          <a:prstGeom prst="rect">
            <a:avLst/>
          </a:prstGeom>
        </p:spPr>
      </p:pic>
    </p:spTree>
    <p:extLst>
      <p:ext uri="{BB962C8B-B14F-4D97-AF65-F5344CB8AC3E}">
        <p14:creationId xmlns:p14="http://schemas.microsoft.com/office/powerpoint/2010/main" val="4427418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a:t>Basic functions – </a:t>
            </a:r>
            <a:r>
              <a:rPr lang="en-GB" sz="4000" b="1" dirty="0" smtClean="0"/>
              <a:t>rep</a:t>
            </a:r>
          </a:p>
        </p:txBody>
      </p:sp>
      <p:sp>
        <p:nvSpPr>
          <p:cNvPr id="3" name="Content Placeholder 2"/>
          <p:cNvSpPr>
            <a:spLocks noGrp="1"/>
          </p:cNvSpPr>
          <p:nvPr>
            <p:ph idx="1"/>
          </p:nvPr>
        </p:nvSpPr>
        <p:spPr>
          <a:xfrm>
            <a:off x="457200" y="1600200"/>
            <a:ext cx="8219256" cy="4493096"/>
          </a:xfrm>
        </p:spPr>
        <p:txBody>
          <a:bodyPr/>
          <a:lstStyle/>
          <a:p>
            <a:r>
              <a:rPr lang="en-GB" dirty="0" smtClean="0"/>
              <a:t>The "rep" function can be used to repeat values – for instance:</a:t>
            </a:r>
          </a:p>
          <a:p>
            <a:pPr marL="457200" lvl="1" indent="0">
              <a:buNone/>
            </a:pPr>
            <a:r>
              <a:rPr lang="en-GB" sz="2600" b="1" dirty="0" smtClean="0">
                <a:solidFill>
                  <a:srgbClr val="FF0000"/>
                </a:solidFill>
                <a:latin typeface="Courier New" pitchFamily="49" charset="0"/>
                <a:cs typeface="Courier New" pitchFamily="49" charset="0"/>
              </a:rPr>
              <a:t>rep(9</a:t>
            </a:r>
            <a:r>
              <a:rPr lang="en-GB" sz="2600" b="1" dirty="0">
                <a:solidFill>
                  <a:srgbClr val="FF0000"/>
                </a:solidFill>
                <a:latin typeface="Courier New" pitchFamily="49" charset="0"/>
                <a:cs typeface="Courier New" pitchFamily="49" charset="0"/>
              </a:rPr>
              <a:t>, 10) </a:t>
            </a:r>
            <a:endParaRPr lang="en-GB" sz="2600" b="1" dirty="0" smtClean="0">
              <a:solidFill>
                <a:srgbClr val="FF0000"/>
              </a:solidFill>
              <a:latin typeface="Courier New" pitchFamily="49" charset="0"/>
              <a:cs typeface="Courier New" pitchFamily="49" charset="0"/>
            </a:endParaRPr>
          </a:p>
          <a:p>
            <a:pPr marL="457200" lvl="1" indent="0">
              <a:buNone/>
            </a:pPr>
            <a:r>
              <a:rPr lang="en-GB" sz="2600" b="1" dirty="0" smtClean="0">
                <a:solidFill>
                  <a:srgbClr val="0070C0"/>
                </a:solidFill>
                <a:latin typeface="Courier New" pitchFamily="49" charset="0"/>
                <a:cs typeface="Courier New" pitchFamily="49" charset="0"/>
              </a:rPr>
              <a:t>[</a:t>
            </a:r>
            <a:r>
              <a:rPr lang="en-GB" sz="2600" b="1" dirty="0">
                <a:solidFill>
                  <a:srgbClr val="0070C0"/>
                </a:solidFill>
                <a:latin typeface="Courier New" pitchFamily="49" charset="0"/>
                <a:cs typeface="Courier New" pitchFamily="49" charset="0"/>
              </a:rPr>
              <a:t>1] 9 9 9 9 9 9 9 9 9 </a:t>
            </a:r>
            <a:r>
              <a:rPr lang="en-GB" sz="2600" b="1" dirty="0" smtClean="0">
                <a:solidFill>
                  <a:srgbClr val="0070C0"/>
                </a:solidFill>
                <a:latin typeface="Courier New" pitchFamily="49" charset="0"/>
                <a:cs typeface="Courier New" pitchFamily="49" charset="0"/>
              </a:rPr>
              <a:t>9</a:t>
            </a:r>
          </a:p>
          <a:p>
            <a:pPr marL="457200" lvl="1" indent="0">
              <a:buNone/>
            </a:pPr>
            <a:r>
              <a:rPr lang="en-GB" sz="2600" b="1" dirty="0" smtClean="0">
                <a:solidFill>
                  <a:srgbClr val="FF0000"/>
                </a:solidFill>
                <a:latin typeface="Courier New" pitchFamily="49" charset="0"/>
                <a:cs typeface="Courier New" pitchFamily="49" charset="0"/>
              </a:rPr>
              <a:t>rep(3:6, each=4) </a:t>
            </a:r>
            <a:endParaRPr lang="en-GB" sz="2600" b="1" dirty="0">
              <a:solidFill>
                <a:srgbClr val="FF0000"/>
              </a:solidFill>
              <a:latin typeface="Courier New" pitchFamily="49" charset="0"/>
              <a:cs typeface="Courier New" pitchFamily="49" charset="0"/>
            </a:endParaRPr>
          </a:p>
          <a:p>
            <a:pPr marL="457200" lvl="1" indent="0">
              <a:buNone/>
            </a:pPr>
            <a:r>
              <a:rPr lang="en-GB" sz="2600" b="1" dirty="0">
                <a:solidFill>
                  <a:srgbClr val="0070C0"/>
                </a:solidFill>
                <a:latin typeface="Courier New" pitchFamily="49" charset="0"/>
                <a:cs typeface="Courier New" pitchFamily="49" charset="0"/>
              </a:rPr>
              <a:t>[1] 3 3 3 3 4 4 4 4 5 5 5 5 6 6 6 </a:t>
            </a:r>
            <a:r>
              <a:rPr lang="en-GB" sz="2600" b="1" dirty="0" smtClean="0">
                <a:solidFill>
                  <a:srgbClr val="0070C0"/>
                </a:solidFill>
                <a:latin typeface="Courier New" pitchFamily="49" charset="0"/>
                <a:cs typeface="Courier New" pitchFamily="49" charset="0"/>
              </a:rPr>
              <a:t>6</a:t>
            </a:r>
          </a:p>
          <a:p>
            <a:pPr marL="457200" lvl="1" indent="0">
              <a:buNone/>
            </a:pPr>
            <a:r>
              <a:rPr lang="en-GB" sz="2600" b="1" dirty="0" smtClean="0">
                <a:solidFill>
                  <a:srgbClr val="FF0000"/>
                </a:solidFill>
                <a:latin typeface="Courier New" pitchFamily="49" charset="0"/>
                <a:cs typeface="Courier New" pitchFamily="49" charset="0"/>
              </a:rPr>
              <a:t>rep(3:6</a:t>
            </a:r>
            <a:r>
              <a:rPr lang="en-GB" sz="2600" b="1" dirty="0">
                <a:solidFill>
                  <a:srgbClr val="FF0000"/>
                </a:solidFill>
                <a:latin typeface="Courier New" pitchFamily="49" charset="0"/>
                <a:cs typeface="Courier New" pitchFamily="49" charset="0"/>
              </a:rPr>
              <a:t>, </a:t>
            </a:r>
            <a:r>
              <a:rPr lang="en-GB" sz="2600" b="1" dirty="0" smtClean="0">
                <a:solidFill>
                  <a:srgbClr val="FF0000"/>
                </a:solidFill>
                <a:latin typeface="Courier New" pitchFamily="49" charset="0"/>
                <a:cs typeface="Courier New" pitchFamily="49" charset="0"/>
              </a:rPr>
              <a:t>c(2,6,3,5)) </a:t>
            </a:r>
            <a:endParaRPr lang="en-GB" sz="2600" b="1" dirty="0">
              <a:solidFill>
                <a:srgbClr val="FF0000"/>
              </a:solidFill>
              <a:latin typeface="Courier New" pitchFamily="49" charset="0"/>
              <a:cs typeface="Courier New" pitchFamily="49" charset="0"/>
            </a:endParaRPr>
          </a:p>
          <a:p>
            <a:pPr marL="457200" lvl="1" indent="0">
              <a:buNone/>
            </a:pPr>
            <a:r>
              <a:rPr lang="en-GB" sz="2600" b="1" dirty="0">
                <a:solidFill>
                  <a:srgbClr val="0070C0"/>
                </a:solidFill>
                <a:latin typeface="Courier New" pitchFamily="49" charset="0"/>
                <a:cs typeface="Courier New" pitchFamily="49" charset="0"/>
              </a:rPr>
              <a:t>[1] 3 3 4 4 4 4 4 4 5 5 5 6 6 6 6 6</a:t>
            </a:r>
            <a:endParaRPr lang="en-GB" sz="2600" b="1" dirty="0">
              <a:solidFill>
                <a:srgbClr val="0070C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169596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a:t>Basic functions – </a:t>
            </a:r>
            <a:r>
              <a:rPr lang="en-GB" sz="4000" b="1" dirty="0" err="1" smtClean="0"/>
              <a:t>seq</a:t>
            </a:r>
            <a:endParaRPr lang="en-GB" sz="4000" b="1" dirty="0" smtClean="0"/>
          </a:p>
        </p:txBody>
      </p:sp>
      <p:sp>
        <p:nvSpPr>
          <p:cNvPr id="3" name="Content Placeholder 2"/>
          <p:cNvSpPr>
            <a:spLocks noGrp="1"/>
          </p:cNvSpPr>
          <p:nvPr>
            <p:ph idx="1"/>
          </p:nvPr>
        </p:nvSpPr>
        <p:spPr>
          <a:xfrm>
            <a:off x="457200" y="1600200"/>
            <a:ext cx="8219256" cy="4493096"/>
          </a:xfrm>
        </p:spPr>
        <p:txBody>
          <a:bodyPr/>
          <a:lstStyle/>
          <a:p>
            <a:r>
              <a:rPr lang="en-GB" dirty="0" smtClean="0"/>
              <a:t>Enter the following command in R:</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sym typeface="Symbol"/>
              </a:rPr>
              <a:t>seq</a:t>
            </a:r>
            <a:r>
              <a:rPr lang="en-GB" sz="2600" b="1" dirty="0" smtClean="0">
                <a:solidFill>
                  <a:srgbClr val="FF0000"/>
                </a:solidFill>
                <a:latin typeface="Courier New" panose="02070309020205020404" pitchFamily="49" charset="0"/>
                <a:cs typeface="Courier New" panose="02070309020205020404" pitchFamily="49" charset="0"/>
                <a:sym typeface="Symbol"/>
              </a:rPr>
              <a:t>(7,30,4)</a:t>
            </a:r>
          </a:p>
          <a:p>
            <a:pPr marL="457200" lvl="1" indent="0">
              <a:buNone/>
            </a:pPr>
            <a:endParaRPr lang="en-GB" b="1" dirty="0">
              <a:solidFill>
                <a:srgbClr val="FF0000"/>
              </a:solidFill>
              <a:latin typeface="Courier New" panose="02070309020205020404" pitchFamily="49" charset="0"/>
              <a:cs typeface="Courier New" panose="02070309020205020404" pitchFamily="49" charset="0"/>
              <a:sym typeface="Symbol"/>
            </a:endParaRPr>
          </a:p>
          <a:p>
            <a:r>
              <a:rPr lang="en-GB" dirty="0" smtClean="0"/>
              <a:t>What do you think the "</a:t>
            </a:r>
            <a:r>
              <a:rPr lang="en-GB" dirty="0" err="1" smtClean="0"/>
              <a:t>seq</a:t>
            </a:r>
            <a:r>
              <a:rPr lang="en-GB" dirty="0" smtClean="0"/>
              <a:t>" command does?</a:t>
            </a:r>
            <a:endParaRPr lang="en-GB" b="1" dirty="0">
              <a:solidFill>
                <a:srgbClr val="0070C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355724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a:t>Basic functions – </a:t>
            </a:r>
            <a:r>
              <a:rPr lang="en-GB" sz="4000" b="1" dirty="0" err="1"/>
              <a:t>seq</a:t>
            </a:r>
            <a:endParaRPr lang="en-GB" sz="4000" b="1" dirty="0" smtClean="0"/>
          </a:p>
        </p:txBody>
      </p:sp>
      <p:sp>
        <p:nvSpPr>
          <p:cNvPr id="3" name="Content Placeholder 2"/>
          <p:cNvSpPr>
            <a:spLocks noGrp="1"/>
          </p:cNvSpPr>
          <p:nvPr>
            <p:ph idx="1"/>
          </p:nvPr>
        </p:nvSpPr>
        <p:spPr>
          <a:xfrm>
            <a:off x="457200" y="1600200"/>
            <a:ext cx="8219256" cy="4493096"/>
          </a:xfrm>
        </p:spPr>
        <p:txBody>
          <a:bodyPr/>
          <a:lstStyle/>
          <a:p>
            <a:r>
              <a:rPr lang="en-GB" dirty="0" smtClean="0"/>
              <a:t>Quick activity idea involving sequences:</a:t>
            </a:r>
          </a:p>
          <a:p>
            <a:pPr lvl="1"/>
            <a:r>
              <a:rPr lang="en-GB" dirty="0" smtClean="0"/>
              <a:t>If </a:t>
            </a:r>
            <a:r>
              <a:rPr lang="en-GB" dirty="0"/>
              <a:t>a sequence starts with 169 and goes up by 987 each time, will it </a:t>
            </a:r>
            <a:r>
              <a:rPr lang="en-GB" dirty="0" smtClean="0"/>
              <a:t>ever hit </a:t>
            </a:r>
            <a:r>
              <a:rPr lang="en-GB" dirty="0"/>
              <a:t>a power of ten?</a:t>
            </a:r>
          </a:p>
          <a:p>
            <a:pPr lvl="1"/>
            <a:r>
              <a:rPr lang="en-GB" dirty="0"/>
              <a:t>What </a:t>
            </a:r>
            <a:r>
              <a:rPr lang="en-GB" dirty="0" smtClean="0"/>
              <a:t>if the sequence starts </a:t>
            </a:r>
            <a:r>
              <a:rPr lang="en-GB" dirty="0"/>
              <a:t>with 169 and goes up by 985 each </a:t>
            </a:r>
            <a:r>
              <a:rPr lang="en-GB" dirty="0" smtClean="0"/>
              <a:t>time?</a:t>
            </a:r>
          </a:p>
          <a:p>
            <a:r>
              <a:rPr lang="en-GB" dirty="0" smtClean="0">
                <a:cs typeface="Courier New" panose="02070309020205020404" pitchFamily="49" charset="0"/>
                <a:sym typeface="Symbol"/>
              </a:rPr>
              <a:t>First part: yes – try small powers of ten:</a:t>
            </a:r>
          </a:p>
          <a:p>
            <a:pPr marL="0"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  tail(</a:t>
            </a:r>
            <a:r>
              <a:rPr lang="en-GB" sz="2600" b="1" dirty="0" err="1" smtClean="0">
                <a:solidFill>
                  <a:srgbClr val="FF0000"/>
                </a:solidFill>
                <a:latin typeface="Courier New" panose="02070309020205020404" pitchFamily="49" charset="0"/>
                <a:cs typeface="Courier New" panose="02070309020205020404" pitchFamily="49" charset="0"/>
                <a:sym typeface="Symbol"/>
              </a:rPr>
              <a:t>seq</a:t>
            </a:r>
            <a:r>
              <a:rPr lang="en-GB" sz="2600" b="1" dirty="0" smtClean="0">
                <a:solidFill>
                  <a:srgbClr val="FF0000"/>
                </a:solidFill>
                <a:latin typeface="Courier New" panose="02070309020205020404" pitchFamily="49" charset="0"/>
                <a:cs typeface="Courier New" panose="02070309020205020404" pitchFamily="49" charset="0"/>
                <a:sym typeface="Symbol"/>
              </a:rPr>
              <a:t>(169,1e6,987),3)</a:t>
            </a:r>
          </a:p>
          <a:p>
            <a:pPr marL="0" indent="0">
              <a:buNone/>
            </a:pPr>
            <a:r>
              <a:rPr lang="en-GB" sz="2600" b="1" dirty="0">
                <a:solidFill>
                  <a:srgbClr val="FF0000"/>
                </a:solidFill>
                <a:latin typeface="Courier New" panose="02070309020205020404" pitchFamily="49" charset="0"/>
                <a:cs typeface="Courier New" panose="02070309020205020404" pitchFamily="49" charset="0"/>
                <a:sym typeface="Symbol"/>
              </a:rPr>
              <a:t> </a:t>
            </a:r>
            <a:r>
              <a:rPr lang="en-GB" sz="2600" b="1" dirty="0" smtClean="0">
                <a:solidFill>
                  <a:srgbClr val="FF0000"/>
                </a:solidFill>
                <a:latin typeface="Courier New" panose="02070309020205020404" pitchFamily="49" charset="0"/>
                <a:cs typeface="Courier New" panose="02070309020205020404" pitchFamily="49" charset="0"/>
                <a:sym typeface="Symbol"/>
              </a:rPr>
              <a:t> </a:t>
            </a:r>
            <a:r>
              <a:rPr lang="en-GB" sz="2600" b="1" dirty="0" smtClean="0">
                <a:solidFill>
                  <a:srgbClr val="0070C0"/>
                </a:solidFill>
                <a:latin typeface="Courier New" panose="02070309020205020404" pitchFamily="49" charset="0"/>
                <a:cs typeface="Courier New" panose="02070309020205020404" pitchFamily="49" charset="0"/>
                <a:sym typeface="Symbol"/>
              </a:rPr>
              <a:t>[</a:t>
            </a:r>
            <a:r>
              <a:rPr lang="en-GB" sz="2600" b="1" dirty="0">
                <a:solidFill>
                  <a:srgbClr val="0070C0"/>
                </a:solidFill>
                <a:latin typeface="Courier New" panose="02070309020205020404" pitchFamily="49" charset="0"/>
                <a:cs typeface="Courier New" panose="02070309020205020404" pitchFamily="49" charset="0"/>
                <a:sym typeface="Symbol"/>
              </a:rPr>
              <a:t>1]  </a:t>
            </a:r>
            <a:r>
              <a:rPr lang="en-GB" sz="2600" b="1" dirty="0" smtClean="0">
                <a:solidFill>
                  <a:srgbClr val="0070C0"/>
                </a:solidFill>
                <a:latin typeface="Courier New" panose="02070309020205020404" pitchFamily="49" charset="0"/>
                <a:cs typeface="Courier New" panose="02070309020205020404" pitchFamily="49" charset="0"/>
                <a:sym typeface="Symbol"/>
              </a:rPr>
              <a:t>998026  </a:t>
            </a:r>
            <a:r>
              <a:rPr lang="en-GB" sz="2600" b="1" dirty="0">
                <a:solidFill>
                  <a:srgbClr val="0070C0"/>
                </a:solidFill>
                <a:latin typeface="Courier New" panose="02070309020205020404" pitchFamily="49" charset="0"/>
                <a:cs typeface="Courier New" panose="02070309020205020404" pitchFamily="49" charset="0"/>
                <a:sym typeface="Symbol"/>
              </a:rPr>
              <a:t>999013 </a:t>
            </a:r>
            <a:r>
              <a:rPr lang="en-GB" sz="2600" b="1" dirty="0" smtClean="0">
                <a:solidFill>
                  <a:srgbClr val="0070C0"/>
                </a:solidFill>
                <a:latin typeface="Courier New" panose="02070309020205020404" pitchFamily="49" charset="0"/>
                <a:cs typeface="Courier New" panose="02070309020205020404" pitchFamily="49" charset="0"/>
                <a:sym typeface="Symbol"/>
              </a:rPr>
              <a:t>1000000</a:t>
            </a:r>
          </a:p>
          <a:p>
            <a:pPr marL="457200" lvl="1" indent="0">
              <a:buNone/>
            </a:pPr>
            <a:r>
              <a:rPr lang="en-GB" sz="3200" dirty="0" smtClean="0">
                <a:latin typeface="+mj-lt"/>
                <a:cs typeface="Courier New" panose="02070309020205020404" pitchFamily="49" charset="0"/>
                <a:sym typeface="Symbol"/>
              </a:rPr>
              <a:t>Extension question: will it hit another?</a:t>
            </a:r>
            <a:endParaRPr lang="en-GB" sz="3200" dirty="0">
              <a:latin typeface="+mj-lt"/>
              <a:cs typeface="Courier New" panose="02070309020205020404" pitchFamily="49" charset="0"/>
              <a:sym typeface="Symbol"/>
            </a:endParaRPr>
          </a:p>
        </p:txBody>
      </p:sp>
    </p:spTree>
    <p:extLst>
      <p:ext uri="{BB962C8B-B14F-4D97-AF65-F5344CB8AC3E}">
        <p14:creationId xmlns:p14="http://schemas.microsoft.com/office/powerpoint/2010/main" val="155456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a:t>Basic functions – </a:t>
            </a:r>
            <a:r>
              <a:rPr lang="en-GB" sz="4000" b="1" dirty="0" err="1"/>
              <a:t>seq</a:t>
            </a:r>
            <a:endParaRPr lang="en-GB" sz="4000" b="1" dirty="0" smtClean="0"/>
          </a:p>
        </p:txBody>
      </p:sp>
      <p:sp>
        <p:nvSpPr>
          <p:cNvPr id="3" name="Content Placeholder 2"/>
          <p:cNvSpPr>
            <a:spLocks noGrp="1"/>
          </p:cNvSpPr>
          <p:nvPr>
            <p:ph idx="1"/>
          </p:nvPr>
        </p:nvSpPr>
        <p:spPr>
          <a:xfrm>
            <a:off x="457200" y="1600200"/>
            <a:ext cx="8219256" cy="4493096"/>
          </a:xfrm>
        </p:spPr>
        <p:txBody>
          <a:bodyPr/>
          <a:lstStyle/>
          <a:p>
            <a:r>
              <a:rPr lang="en-GB" dirty="0" smtClean="0"/>
              <a:t>Quick activity idea involving sequences:</a:t>
            </a:r>
          </a:p>
          <a:p>
            <a:pPr lvl="1"/>
            <a:r>
              <a:rPr lang="en-GB" dirty="0" smtClean="0"/>
              <a:t>If </a:t>
            </a:r>
            <a:r>
              <a:rPr lang="en-GB" dirty="0"/>
              <a:t>a sequence starts with 169 and goes up by 987 each time, will it </a:t>
            </a:r>
            <a:r>
              <a:rPr lang="en-GB" dirty="0" smtClean="0"/>
              <a:t>ever hit </a:t>
            </a:r>
            <a:r>
              <a:rPr lang="en-GB" dirty="0"/>
              <a:t>a power of ten?</a:t>
            </a:r>
          </a:p>
          <a:p>
            <a:pPr lvl="1"/>
            <a:r>
              <a:rPr lang="en-GB" dirty="0"/>
              <a:t>What </a:t>
            </a:r>
            <a:r>
              <a:rPr lang="en-GB" dirty="0" smtClean="0"/>
              <a:t>if the sequence starts </a:t>
            </a:r>
            <a:r>
              <a:rPr lang="en-GB" dirty="0"/>
              <a:t>with 169 and goes up by 985 each </a:t>
            </a:r>
            <a:r>
              <a:rPr lang="en-GB" dirty="0" smtClean="0"/>
              <a:t>time?</a:t>
            </a:r>
          </a:p>
          <a:p>
            <a:r>
              <a:rPr lang="en-GB" dirty="0" smtClean="0">
                <a:cs typeface="Courier New" panose="02070309020205020404" pitchFamily="49" charset="0"/>
                <a:sym typeface="Symbol"/>
              </a:rPr>
              <a:t>Second part: no – final digit is always 9 or 4, so never a power of ten (%% in R is "modulo")</a:t>
            </a:r>
          </a:p>
          <a:p>
            <a:pPr marL="0"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  </a:t>
            </a:r>
            <a:r>
              <a:rPr lang="en-GB" sz="2600" b="1" dirty="0" err="1" smtClean="0">
                <a:solidFill>
                  <a:srgbClr val="FF0000"/>
                </a:solidFill>
                <a:latin typeface="Courier New" panose="02070309020205020404" pitchFamily="49" charset="0"/>
                <a:cs typeface="Courier New" panose="02070309020205020404" pitchFamily="49" charset="0"/>
                <a:sym typeface="Symbol"/>
              </a:rPr>
              <a:t>myseq</a:t>
            </a:r>
            <a:r>
              <a:rPr lang="en-GB" sz="2600" b="1" dirty="0" smtClean="0">
                <a:solidFill>
                  <a:srgbClr val="FF0000"/>
                </a:solidFill>
                <a:latin typeface="Courier New" panose="02070309020205020404" pitchFamily="49" charset="0"/>
                <a:cs typeface="Courier New" panose="02070309020205020404" pitchFamily="49" charset="0"/>
                <a:sym typeface="Symbol"/>
              </a:rPr>
              <a:t> </a:t>
            </a:r>
            <a:r>
              <a:rPr lang="en-GB" sz="2600" b="1" dirty="0">
                <a:solidFill>
                  <a:srgbClr val="FF0000"/>
                </a:solidFill>
                <a:latin typeface="Courier New" panose="02070309020205020404" pitchFamily="49" charset="0"/>
                <a:cs typeface="Courier New" panose="02070309020205020404" pitchFamily="49" charset="0"/>
                <a:sym typeface="Symbol"/>
              </a:rPr>
              <a:t>= </a:t>
            </a:r>
            <a:r>
              <a:rPr lang="en-GB" sz="2600" b="1" dirty="0" err="1">
                <a:solidFill>
                  <a:srgbClr val="FF0000"/>
                </a:solidFill>
                <a:latin typeface="Courier New" panose="02070309020205020404" pitchFamily="49" charset="0"/>
                <a:cs typeface="Courier New" panose="02070309020205020404" pitchFamily="49" charset="0"/>
                <a:sym typeface="Symbol"/>
              </a:rPr>
              <a:t>seq</a:t>
            </a:r>
            <a:r>
              <a:rPr lang="en-GB" sz="2600" b="1" dirty="0">
                <a:solidFill>
                  <a:srgbClr val="FF0000"/>
                </a:solidFill>
                <a:latin typeface="Courier New" panose="02070309020205020404" pitchFamily="49" charset="0"/>
                <a:cs typeface="Courier New" panose="02070309020205020404" pitchFamily="49" charset="0"/>
                <a:sym typeface="Symbol"/>
              </a:rPr>
              <a:t>(169,1e6,985)</a:t>
            </a:r>
          </a:p>
          <a:p>
            <a:pPr marL="0"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  </a:t>
            </a:r>
            <a:r>
              <a:rPr lang="en-GB" sz="2600" b="1" dirty="0" err="1" smtClean="0">
                <a:solidFill>
                  <a:srgbClr val="FF0000"/>
                </a:solidFill>
                <a:latin typeface="Courier New" panose="02070309020205020404" pitchFamily="49" charset="0"/>
                <a:cs typeface="Courier New" panose="02070309020205020404" pitchFamily="49" charset="0"/>
                <a:sym typeface="Symbol"/>
              </a:rPr>
              <a:t>myseq</a:t>
            </a:r>
            <a:r>
              <a:rPr lang="en-GB" sz="2600" b="1" dirty="0" smtClean="0">
                <a:solidFill>
                  <a:srgbClr val="FF0000"/>
                </a:solidFill>
                <a:latin typeface="Courier New" panose="02070309020205020404" pitchFamily="49" charset="0"/>
                <a:cs typeface="Courier New" panose="02070309020205020404" pitchFamily="49" charset="0"/>
                <a:sym typeface="Symbol"/>
              </a:rPr>
              <a:t> </a:t>
            </a:r>
            <a:r>
              <a:rPr lang="en-GB" sz="2600" b="1" dirty="0">
                <a:solidFill>
                  <a:srgbClr val="FF0000"/>
                </a:solidFill>
                <a:latin typeface="Courier New" panose="02070309020205020404" pitchFamily="49" charset="0"/>
                <a:cs typeface="Courier New" panose="02070309020205020404" pitchFamily="49" charset="0"/>
                <a:sym typeface="Symbol"/>
              </a:rPr>
              <a:t>%% </a:t>
            </a:r>
            <a:r>
              <a:rPr lang="en-GB" sz="2600" b="1" dirty="0" smtClean="0">
                <a:solidFill>
                  <a:srgbClr val="FF0000"/>
                </a:solidFill>
                <a:latin typeface="Courier New" panose="02070309020205020404" pitchFamily="49" charset="0"/>
                <a:cs typeface="Courier New" panose="02070309020205020404" pitchFamily="49" charset="0"/>
                <a:sym typeface="Symbol"/>
              </a:rPr>
              <a:t>10</a:t>
            </a:r>
            <a:endParaRPr lang="en-GB" sz="2600" b="1" dirty="0">
              <a:solidFill>
                <a:srgbClr val="FF0000"/>
              </a:solidFill>
              <a:latin typeface="Courier New" panose="02070309020205020404" pitchFamily="49" charset="0"/>
              <a:cs typeface="Courier New" panose="02070309020205020404" pitchFamily="49" charset="0"/>
              <a:sym typeface="Symbol"/>
            </a:endParaRPr>
          </a:p>
          <a:p>
            <a:endParaRPr lang="en-GB" sz="3200" dirty="0">
              <a:latin typeface="+mj-lt"/>
              <a:cs typeface="Courier New" panose="02070309020205020404" pitchFamily="49" charset="0"/>
              <a:sym typeface="Symbol"/>
            </a:endParaRPr>
          </a:p>
        </p:txBody>
      </p:sp>
    </p:spTree>
    <p:extLst>
      <p:ext uri="{BB962C8B-B14F-4D97-AF65-F5344CB8AC3E}">
        <p14:creationId xmlns:p14="http://schemas.microsoft.com/office/powerpoint/2010/main" val="14104458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Functions for character vectors</a:t>
            </a:r>
          </a:p>
        </p:txBody>
      </p:sp>
      <p:sp>
        <p:nvSpPr>
          <p:cNvPr id="3" name="Content Placeholder 2"/>
          <p:cNvSpPr>
            <a:spLocks noGrp="1"/>
          </p:cNvSpPr>
          <p:nvPr>
            <p:ph idx="1"/>
          </p:nvPr>
        </p:nvSpPr>
        <p:spPr>
          <a:xfrm>
            <a:off x="457200" y="1600200"/>
            <a:ext cx="8219256" cy="4493096"/>
          </a:xfrm>
        </p:spPr>
        <p:txBody>
          <a:bodyPr/>
          <a:lstStyle/>
          <a:p>
            <a:r>
              <a:rPr lang="en-GB" dirty="0" smtClean="0"/>
              <a:t>It's worth noting that R also has a number of functions specifically for character vectors (we'll look at these in an activity later):</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sym typeface="Symbol"/>
              </a:rPr>
              <a:t>mych</a:t>
            </a:r>
            <a:r>
              <a:rPr lang="en-GB" sz="2600" b="1" dirty="0" smtClean="0">
                <a:solidFill>
                  <a:srgbClr val="FF0000"/>
                </a:solidFill>
                <a:latin typeface="Courier New" panose="02070309020205020404" pitchFamily="49" charset="0"/>
                <a:cs typeface="Courier New" panose="02070309020205020404" pitchFamily="49" charset="0"/>
                <a:sym typeface="Symbol"/>
              </a:rPr>
              <a:t> = c("</a:t>
            </a:r>
            <a:r>
              <a:rPr lang="en-GB" sz="2600" b="1" dirty="0" err="1" smtClean="0">
                <a:solidFill>
                  <a:srgbClr val="FF0000"/>
                </a:solidFill>
                <a:latin typeface="Courier New" panose="02070309020205020404" pitchFamily="49" charset="0"/>
                <a:cs typeface="Courier New" panose="02070309020205020404" pitchFamily="49" charset="0"/>
                <a:sym typeface="Symbol"/>
              </a:rPr>
              <a:t>exeter</a:t>
            </a:r>
            <a:r>
              <a:rPr lang="en-GB" sz="2600" b="1" dirty="0" smtClean="0">
                <a:solidFill>
                  <a:srgbClr val="FF0000"/>
                </a:solidFill>
                <a:latin typeface="Courier New" panose="02070309020205020404" pitchFamily="49" charset="0"/>
                <a:cs typeface="Courier New" panose="02070309020205020404" pitchFamily="49" charset="0"/>
                <a:sym typeface="Symbol"/>
              </a:rPr>
              <a:t>", "mathematics", "school")</a:t>
            </a:r>
          </a:p>
          <a:p>
            <a:pPr marL="457200" lvl="1" indent="0">
              <a:buNone/>
            </a:pPr>
            <a:r>
              <a:rPr lang="en-GB" sz="2600" b="1" dirty="0" err="1">
                <a:solidFill>
                  <a:srgbClr val="FF0000"/>
                </a:solidFill>
                <a:latin typeface="Courier New" panose="02070309020205020404" pitchFamily="49" charset="0"/>
                <a:cs typeface="Courier New" panose="02070309020205020404" pitchFamily="49" charset="0"/>
                <a:sym typeface="Symbol"/>
              </a:rPr>
              <a:t>nchar</a:t>
            </a:r>
            <a:r>
              <a:rPr lang="en-GB" sz="2600" b="1" dirty="0">
                <a:solidFill>
                  <a:srgbClr val="FF0000"/>
                </a:solidFill>
                <a:latin typeface="Courier New" panose="02070309020205020404" pitchFamily="49" charset="0"/>
                <a:cs typeface="Courier New" panose="02070309020205020404" pitchFamily="49" charset="0"/>
                <a:sym typeface="Symbol"/>
              </a:rPr>
              <a:t>(</a:t>
            </a:r>
            <a:r>
              <a:rPr lang="en-GB" sz="2600" b="1" dirty="0" err="1">
                <a:solidFill>
                  <a:srgbClr val="FF0000"/>
                </a:solidFill>
                <a:latin typeface="Courier New" panose="02070309020205020404" pitchFamily="49" charset="0"/>
                <a:cs typeface="Courier New" panose="02070309020205020404" pitchFamily="49" charset="0"/>
                <a:sym typeface="Symbol"/>
              </a:rPr>
              <a:t>mych</a:t>
            </a:r>
            <a:r>
              <a:rPr lang="en-GB" sz="2600" b="1" dirty="0" smtClean="0">
                <a:solidFill>
                  <a:srgbClr val="FF0000"/>
                </a:solidFill>
                <a:latin typeface="Courier New" panose="02070309020205020404" pitchFamily="49" charset="0"/>
                <a:cs typeface="Courier New" panose="02070309020205020404" pitchFamily="49" charset="0"/>
                <a:sym typeface="Symbol"/>
              </a:rPr>
              <a:t>)</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sym typeface="Symbol"/>
              </a:rPr>
              <a:t>substr</a:t>
            </a:r>
            <a:r>
              <a:rPr lang="en-GB" sz="2600" b="1" dirty="0" smtClean="0">
                <a:solidFill>
                  <a:srgbClr val="FF0000"/>
                </a:solidFill>
                <a:latin typeface="Courier New" panose="02070309020205020404" pitchFamily="49" charset="0"/>
                <a:cs typeface="Courier New" panose="02070309020205020404" pitchFamily="49" charset="0"/>
                <a:sym typeface="Symbol"/>
              </a:rPr>
              <a:t>(</a:t>
            </a:r>
            <a:r>
              <a:rPr lang="en-GB" sz="2600" b="1" dirty="0" err="1" smtClean="0">
                <a:solidFill>
                  <a:srgbClr val="FF0000"/>
                </a:solidFill>
                <a:latin typeface="Courier New" panose="02070309020205020404" pitchFamily="49" charset="0"/>
                <a:cs typeface="Courier New" panose="02070309020205020404" pitchFamily="49" charset="0"/>
                <a:sym typeface="Symbol"/>
              </a:rPr>
              <a:t>mych</a:t>
            </a:r>
            <a:r>
              <a:rPr lang="en-GB" sz="2600" b="1" dirty="0" smtClean="0">
                <a:solidFill>
                  <a:srgbClr val="FF0000"/>
                </a:solidFill>
                <a:latin typeface="Courier New" panose="02070309020205020404" pitchFamily="49" charset="0"/>
                <a:cs typeface="Courier New" panose="02070309020205020404" pitchFamily="49" charset="0"/>
                <a:sym typeface="Symbol"/>
              </a:rPr>
              <a:t>, 1, 3)</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sym typeface="Symbol"/>
              </a:rPr>
              <a:t>grep</a:t>
            </a:r>
            <a:r>
              <a:rPr lang="en-GB" sz="2600" b="1" dirty="0" smtClean="0">
                <a:solidFill>
                  <a:srgbClr val="FF0000"/>
                </a:solidFill>
                <a:latin typeface="Courier New" panose="02070309020205020404" pitchFamily="49" charset="0"/>
                <a:cs typeface="Courier New" panose="02070309020205020404" pitchFamily="49" charset="0"/>
                <a:sym typeface="Symbol"/>
              </a:rPr>
              <a:t>("h",</a:t>
            </a:r>
            <a:r>
              <a:rPr lang="en-GB" sz="2600" b="1" dirty="0" err="1" smtClean="0">
                <a:solidFill>
                  <a:srgbClr val="FF0000"/>
                </a:solidFill>
                <a:latin typeface="Courier New" panose="02070309020205020404" pitchFamily="49" charset="0"/>
                <a:cs typeface="Courier New" panose="02070309020205020404" pitchFamily="49" charset="0"/>
                <a:sym typeface="Symbol"/>
              </a:rPr>
              <a:t>mych</a:t>
            </a:r>
            <a:r>
              <a:rPr lang="en-GB" sz="2600" b="1" dirty="0" smtClean="0">
                <a:solidFill>
                  <a:srgbClr val="FF0000"/>
                </a:solidFill>
                <a:latin typeface="Courier New" panose="02070309020205020404" pitchFamily="49" charset="0"/>
                <a:cs typeface="Courier New" panose="02070309020205020404" pitchFamily="49" charset="0"/>
                <a:sym typeface="Symbol"/>
              </a:rPr>
              <a:t>)</a:t>
            </a:r>
            <a:endParaRPr lang="en-GB" sz="2600"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sym typeface="Symbol"/>
              </a:rPr>
              <a:t>gsub</a:t>
            </a:r>
            <a:r>
              <a:rPr lang="en-GB" sz="2600" b="1" dirty="0" smtClean="0">
                <a:solidFill>
                  <a:srgbClr val="FF0000"/>
                </a:solidFill>
                <a:latin typeface="Courier New" panose="02070309020205020404" pitchFamily="49" charset="0"/>
                <a:cs typeface="Courier New" panose="02070309020205020404" pitchFamily="49" charset="0"/>
                <a:sym typeface="Symbol"/>
              </a:rPr>
              <a:t>("e","E",</a:t>
            </a:r>
            <a:r>
              <a:rPr lang="en-GB" sz="2600" b="1" dirty="0" err="1" smtClean="0">
                <a:solidFill>
                  <a:srgbClr val="FF0000"/>
                </a:solidFill>
                <a:latin typeface="Courier New" panose="02070309020205020404" pitchFamily="49" charset="0"/>
                <a:cs typeface="Courier New" panose="02070309020205020404" pitchFamily="49" charset="0"/>
                <a:sym typeface="Symbol"/>
              </a:rPr>
              <a:t>mych</a:t>
            </a:r>
            <a:r>
              <a:rPr lang="en-GB" sz="2600" b="1" dirty="0" smtClean="0">
                <a:solidFill>
                  <a:srgbClr val="FF0000"/>
                </a:solidFill>
                <a:latin typeface="Courier New" panose="02070309020205020404" pitchFamily="49" charset="0"/>
                <a:cs typeface="Courier New" panose="02070309020205020404" pitchFamily="49" charset="0"/>
                <a:sym typeface="Symbol"/>
              </a:rPr>
              <a:t>)</a:t>
            </a:r>
            <a:endParaRPr lang="en-GB" sz="2600"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endParaRPr lang="en-GB" sz="2600"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endParaRPr lang="en-GB" b="1" dirty="0">
              <a:solidFill>
                <a:srgbClr val="FF000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8441257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8003232" cy="989013"/>
          </a:xfrm>
        </p:spPr>
        <p:txBody>
          <a:bodyPr/>
          <a:lstStyle/>
          <a:p>
            <a:pPr eaLnBrk="1" hangingPunct="1"/>
            <a:r>
              <a:rPr lang="en-GB" sz="4000" b="1" dirty="0" smtClean="0"/>
              <a:t>Flow commands: for, if/else, while</a:t>
            </a:r>
          </a:p>
        </p:txBody>
      </p:sp>
      <p:sp>
        <p:nvSpPr>
          <p:cNvPr id="3" name="Content Placeholder 2"/>
          <p:cNvSpPr>
            <a:spLocks noGrp="1"/>
          </p:cNvSpPr>
          <p:nvPr>
            <p:ph idx="1"/>
          </p:nvPr>
        </p:nvSpPr>
        <p:spPr>
          <a:xfrm>
            <a:off x="457200" y="1600200"/>
            <a:ext cx="8219256" cy="4493096"/>
          </a:xfrm>
        </p:spPr>
        <p:txBody>
          <a:bodyPr/>
          <a:lstStyle/>
          <a:p>
            <a:r>
              <a:rPr lang="en-GB" dirty="0" smtClean="0"/>
              <a:t>The following code prints the message "Hello!" on the screen ten times:</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for (</a:t>
            </a:r>
            <a:r>
              <a:rPr lang="en-GB" b="1" dirty="0" err="1" smtClean="0">
                <a:solidFill>
                  <a:srgbClr val="FF0000"/>
                </a:solidFill>
                <a:latin typeface="Courier New" panose="02070309020205020404" pitchFamily="49" charset="0"/>
                <a:cs typeface="Courier New" panose="02070309020205020404" pitchFamily="49" charset="0"/>
              </a:rPr>
              <a:t>jj</a:t>
            </a:r>
            <a:r>
              <a:rPr lang="en-GB" b="1" dirty="0" smtClean="0">
                <a:solidFill>
                  <a:srgbClr val="FF0000"/>
                </a:solidFill>
                <a:latin typeface="Courier New" panose="02070309020205020404" pitchFamily="49" charset="0"/>
                <a:cs typeface="Courier New" panose="02070309020205020404" pitchFamily="49" charset="0"/>
              </a:rPr>
              <a:t> in 1:10) {</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  print("Hello!")</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a:t>
            </a:r>
          </a:p>
          <a:p>
            <a:endParaRPr lang="en-GB" sz="2000" b="1" dirty="0" smtClean="0">
              <a:solidFill>
                <a:srgbClr val="0070C0"/>
              </a:solidFill>
              <a:latin typeface="Courier New" panose="02070309020205020404" pitchFamily="49" charset="0"/>
              <a:cs typeface="Courier New" panose="02070309020205020404" pitchFamily="49" charset="0"/>
              <a:sym typeface="Symbol"/>
            </a:endParaRPr>
          </a:p>
          <a:p>
            <a:r>
              <a:rPr lang="en-GB" dirty="0" smtClean="0"/>
              <a:t>This is an example of a "for loop". The block of code inside the braces is run ten times, with </a:t>
            </a:r>
            <a:r>
              <a:rPr lang="en-GB" dirty="0" err="1" smtClean="0"/>
              <a:t>jj</a:t>
            </a:r>
            <a:r>
              <a:rPr lang="en-GB" dirty="0" smtClean="0"/>
              <a:t> taking on each value from 1 to 10 in turn</a:t>
            </a:r>
            <a:endParaRPr lang="en-GB" dirty="0"/>
          </a:p>
          <a:p>
            <a:endParaRPr lang="en-GB" b="1" dirty="0">
              <a:solidFill>
                <a:srgbClr val="0070C0"/>
              </a:solidFill>
              <a:latin typeface="Courier New" panose="02070309020205020404" pitchFamily="49" charset="0"/>
              <a:cs typeface="Courier New" panose="02070309020205020404" pitchFamily="49" charset="0"/>
              <a:sym typeface="Symbol"/>
            </a:endParaRPr>
          </a:p>
          <a:p>
            <a:endParaRPr lang="en-GB" b="1" dirty="0">
              <a:solidFill>
                <a:srgbClr val="0070C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230358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19256" cy="4493096"/>
          </a:xfrm>
        </p:spPr>
        <p:txBody>
          <a:bodyPr/>
          <a:lstStyle/>
          <a:p>
            <a:r>
              <a:rPr lang="en-GB" dirty="0" smtClean="0"/>
              <a:t>Let's change the code slightly to display the value of </a:t>
            </a:r>
            <a:r>
              <a:rPr lang="en-GB" dirty="0" err="1" smtClean="0"/>
              <a:t>jj</a:t>
            </a:r>
            <a:r>
              <a:rPr lang="en-GB" dirty="0" smtClean="0"/>
              <a:t> each time around:</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for (</a:t>
            </a:r>
            <a:r>
              <a:rPr lang="en-GB" b="1" dirty="0" err="1" smtClean="0">
                <a:solidFill>
                  <a:srgbClr val="FF0000"/>
                </a:solidFill>
                <a:latin typeface="Courier New" panose="02070309020205020404" pitchFamily="49" charset="0"/>
                <a:cs typeface="Courier New" panose="02070309020205020404" pitchFamily="49" charset="0"/>
              </a:rPr>
              <a:t>jj</a:t>
            </a:r>
            <a:r>
              <a:rPr lang="en-GB" b="1" dirty="0" smtClean="0">
                <a:solidFill>
                  <a:srgbClr val="FF0000"/>
                </a:solidFill>
                <a:latin typeface="Courier New" panose="02070309020205020404" pitchFamily="49" charset="0"/>
                <a:cs typeface="Courier New" panose="02070309020205020404" pitchFamily="49" charset="0"/>
              </a:rPr>
              <a:t> in 1:10) {</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  print(</a:t>
            </a:r>
            <a:r>
              <a:rPr lang="en-GB" b="1" dirty="0" err="1" smtClean="0">
                <a:solidFill>
                  <a:srgbClr val="FF0000"/>
                </a:solidFill>
                <a:latin typeface="Courier New" panose="02070309020205020404" pitchFamily="49" charset="0"/>
                <a:cs typeface="Courier New" panose="02070309020205020404" pitchFamily="49" charset="0"/>
              </a:rPr>
              <a:t>jj</a:t>
            </a:r>
            <a:r>
              <a:rPr lang="en-GB" b="1" dirty="0" smtClean="0">
                <a:solidFill>
                  <a:srgbClr val="FF0000"/>
                </a:solidFill>
                <a:latin typeface="Courier New" panose="02070309020205020404" pitchFamily="49" charset="0"/>
                <a:cs typeface="Courier New" panose="02070309020205020404" pitchFamily="49" charset="0"/>
              </a:rPr>
              <a:t>)</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a:t>
            </a:r>
          </a:p>
          <a:p>
            <a:endParaRPr lang="en-GB" b="1" dirty="0" smtClean="0">
              <a:solidFill>
                <a:srgbClr val="0070C0"/>
              </a:solidFill>
              <a:latin typeface="Courier New" panose="02070309020205020404" pitchFamily="49" charset="0"/>
              <a:cs typeface="Courier New" panose="02070309020205020404" pitchFamily="49" charset="0"/>
              <a:sym typeface="Symbol"/>
            </a:endParaRPr>
          </a:p>
          <a:p>
            <a:endParaRPr lang="en-GB" b="1" dirty="0">
              <a:solidFill>
                <a:srgbClr val="0070C0"/>
              </a:solidFill>
              <a:latin typeface="Courier New" panose="02070309020205020404" pitchFamily="49" charset="0"/>
              <a:cs typeface="Courier New" panose="02070309020205020404" pitchFamily="49" charset="0"/>
              <a:sym typeface="Symbol"/>
            </a:endParaRPr>
          </a:p>
          <a:p>
            <a:endParaRPr lang="en-GB" b="1" dirty="0">
              <a:solidFill>
                <a:srgbClr val="0070C0"/>
              </a:solidFill>
              <a:latin typeface="Courier New" panose="02070309020205020404" pitchFamily="49" charset="0"/>
              <a:cs typeface="Courier New" panose="02070309020205020404" pitchFamily="49" charset="0"/>
              <a:sym typeface="Symbol"/>
            </a:endParaRPr>
          </a:p>
        </p:txBody>
      </p:sp>
      <p:sp>
        <p:nvSpPr>
          <p:cNvPr id="6" name="Title 1"/>
          <p:cNvSpPr txBox="1">
            <a:spLocks/>
          </p:cNvSpPr>
          <p:nvPr/>
        </p:nvSpPr>
        <p:spPr bwMode="auto">
          <a:xfrm>
            <a:off x="457200" y="428625"/>
            <a:ext cx="8003232" cy="9890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GB" sz="4000" b="1" dirty="0"/>
              <a:t>Flow commands: for, if/else, while</a:t>
            </a:r>
            <a:endParaRPr lang="en-GB" sz="4000" b="1" dirty="0" smtClean="0"/>
          </a:p>
        </p:txBody>
      </p:sp>
    </p:spTree>
    <p:extLst>
      <p:ext uri="{BB962C8B-B14F-4D97-AF65-F5344CB8AC3E}">
        <p14:creationId xmlns:p14="http://schemas.microsoft.com/office/powerpoint/2010/main" val="12681635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19256" cy="4493096"/>
          </a:xfrm>
        </p:spPr>
        <p:txBody>
          <a:bodyPr/>
          <a:lstStyle/>
          <a:p>
            <a:r>
              <a:rPr lang="en-GB" dirty="0" smtClean="0"/>
              <a:t>We could also use the "cat" command to print a message containing the output:</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for (</a:t>
            </a:r>
            <a:r>
              <a:rPr lang="en-GB" b="1" dirty="0" err="1" smtClean="0">
                <a:solidFill>
                  <a:srgbClr val="FF0000"/>
                </a:solidFill>
                <a:latin typeface="Courier New" panose="02070309020205020404" pitchFamily="49" charset="0"/>
                <a:cs typeface="Courier New" panose="02070309020205020404" pitchFamily="49" charset="0"/>
              </a:rPr>
              <a:t>jj</a:t>
            </a:r>
            <a:r>
              <a:rPr lang="en-GB" b="1" dirty="0" smtClean="0">
                <a:solidFill>
                  <a:srgbClr val="FF0000"/>
                </a:solidFill>
                <a:latin typeface="Courier New" panose="02070309020205020404" pitchFamily="49" charset="0"/>
                <a:cs typeface="Courier New" panose="02070309020205020404" pitchFamily="49" charset="0"/>
              </a:rPr>
              <a:t> in 1:10) {</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  cat("Value of </a:t>
            </a:r>
            <a:r>
              <a:rPr lang="en-GB" b="1" dirty="0" err="1" smtClean="0">
                <a:solidFill>
                  <a:srgbClr val="FF0000"/>
                </a:solidFill>
                <a:latin typeface="Courier New" panose="02070309020205020404" pitchFamily="49" charset="0"/>
                <a:cs typeface="Courier New" panose="02070309020205020404" pitchFamily="49" charset="0"/>
              </a:rPr>
              <a:t>jj</a:t>
            </a:r>
            <a:r>
              <a:rPr lang="en-GB" b="1" dirty="0" smtClean="0">
                <a:solidFill>
                  <a:srgbClr val="FF0000"/>
                </a:solidFill>
                <a:latin typeface="Courier New" panose="02070309020205020404" pitchFamily="49" charset="0"/>
                <a:cs typeface="Courier New" panose="02070309020205020404" pitchFamily="49" charset="0"/>
              </a:rPr>
              <a:t> is", </a:t>
            </a:r>
            <a:r>
              <a:rPr lang="en-GB" b="1" dirty="0" err="1" smtClean="0">
                <a:solidFill>
                  <a:srgbClr val="FF0000"/>
                </a:solidFill>
                <a:latin typeface="Courier New" panose="02070309020205020404" pitchFamily="49" charset="0"/>
                <a:cs typeface="Courier New" panose="02070309020205020404" pitchFamily="49" charset="0"/>
              </a:rPr>
              <a:t>jj</a:t>
            </a:r>
            <a:r>
              <a:rPr lang="en-GB" b="1" dirty="0" smtClean="0">
                <a:solidFill>
                  <a:srgbClr val="FF0000"/>
                </a:solidFill>
                <a:latin typeface="Courier New" panose="02070309020205020404" pitchFamily="49" charset="0"/>
                <a:cs typeface="Courier New" panose="02070309020205020404" pitchFamily="49" charset="0"/>
              </a:rPr>
              <a:t>, "\n")</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a:t>
            </a:r>
          </a:p>
          <a:p>
            <a:endParaRPr lang="en-GB" b="1" dirty="0" smtClean="0">
              <a:solidFill>
                <a:srgbClr val="0070C0"/>
              </a:solidFill>
              <a:latin typeface="Courier New" panose="02070309020205020404" pitchFamily="49" charset="0"/>
              <a:cs typeface="Courier New" panose="02070309020205020404" pitchFamily="49" charset="0"/>
              <a:sym typeface="Symbol"/>
            </a:endParaRPr>
          </a:p>
          <a:p>
            <a:r>
              <a:rPr lang="en-GB" dirty="0" smtClean="0"/>
              <a:t>The "\n" here simply indicates "new line"</a:t>
            </a:r>
            <a:endParaRPr lang="en-GB" b="1" dirty="0">
              <a:solidFill>
                <a:srgbClr val="0070C0"/>
              </a:solidFill>
              <a:latin typeface="Courier New" panose="02070309020205020404" pitchFamily="49" charset="0"/>
              <a:cs typeface="Courier New" panose="02070309020205020404" pitchFamily="49" charset="0"/>
              <a:sym typeface="Symbol"/>
            </a:endParaRPr>
          </a:p>
          <a:p>
            <a:endParaRPr lang="en-GB" b="1" dirty="0">
              <a:solidFill>
                <a:srgbClr val="0070C0"/>
              </a:solidFill>
              <a:latin typeface="Courier New" panose="02070309020205020404" pitchFamily="49" charset="0"/>
              <a:cs typeface="Courier New" panose="02070309020205020404" pitchFamily="49" charset="0"/>
              <a:sym typeface="Symbol"/>
            </a:endParaRPr>
          </a:p>
        </p:txBody>
      </p:sp>
      <p:sp>
        <p:nvSpPr>
          <p:cNvPr id="4" name="Title 1"/>
          <p:cNvSpPr txBox="1">
            <a:spLocks/>
          </p:cNvSpPr>
          <p:nvPr/>
        </p:nvSpPr>
        <p:spPr bwMode="auto">
          <a:xfrm>
            <a:off x="457200" y="428625"/>
            <a:ext cx="8003232" cy="9890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GB" sz="4000" b="1" dirty="0"/>
              <a:t>Flow commands: for, if/else, while</a:t>
            </a:r>
            <a:endParaRPr lang="en-GB" sz="4000" b="1" dirty="0" smtClean="0"/>
          </a:p>
        </p:txBody>
      </p:sp>
    </p:spTree>
    <p:extLst>
      <p:ext uri="{BB962C8B-B14F-4D97-AF65-F5344CB8AC3E}">
        <p14:creationId xmlns:p14="http://schemas.microsoft.com/office/powerpoint/2010/main" val="370533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859216" cy="989013"/>
          </a:xfrm>
        </p:spPr>
        <p:txBody>
          <a:bodyPr/>
          <a:lstStyle/>
          <a:p>
            <a:r>
              <a:rPr lang="en-GB" sz="4000" b="1" dirty="0"/>
              <a:t>Flow commands: for, if/else, while</a:t>
            </a:r>
          </a:p>
        </p:txBody>
      </p:sp>
      <p:sp>
        <p:nvSpPr>
          <p:cNvPr id="3" name="Content Placeholder 2"/>
          <p:cNvSpPr>
            <a:spLocks noGrp="1"/>
          </p:cNvSpPr>
          <p:nvPr>
            <p:ph idx="1"/>
          </p:nvPr>
        </p:nvSpPr>
        <p:spPr>
          <a:xfrm>
            <a:off x="457200" y="1600200"/>
            <a:ext cx="8219256" cy="4493096"/>
          </a:xfrm>
        </p:spPr>
        <p:txBody>
          <a:bodyPr/>
          <a:lstStyle/>
          <a:p>
            <a:r>
              <a:rPr lang="en-GB" dirty="0" smtClean="0"/>
              <a:t>Let's now modify the code further to illustrate an "if" condition:</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for (</a:t>
            </a:r>
            <a:r>
              <a:rPr lang="en-GB" b="1" dirty="0" err="1" smtClean="0">
                <a:solidFill>
                  <a:srgbClr val="FF0000"/>
                </a:solidFill>
                <a:latin typeface="Courier New" panose="02070309020205020404" pitchFamily="49" charset="0"/>
                <a:cs typeface="Courier New" panose="02070309020205020404" pitchFamily="49" charset="0"/>
              </a:rPr>
              <a:t>jj</a:t>
            </a:r>
            <a:r>
              <a:rPr lang="en-GB" b="1" dirty="0" smtClean="0">
                <a:solidFill>
                  <a:srgbClr val="FF0000"/>
                </a:solidFill>
                <a:latin typeface="Courier New" panose="02070309020205020404" pitchFamily="49" charset="0"/>
                <a:cs typeface="Courier New" panose="02070309020205020404" pitchFamily="49" charset="0"/>
              </a:rPr>
              <a:t> in 1:10) {</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  if (</a:t>
            </a:r>
            <a:r>
              <a:rPr lang="en-GB" b="1" dirty="0" err="1" smtClean="0">
                <a:solidFill>
                  <a:srgbClr val="FF0000"/>
                </a:solidFill>
                <a:latin typeface="Courier New" panose="02070309020205020404" pitchFamily="49" charset="0"/>
                <a:cs typeface="Courier New" panose="02070309020205020404" pitchFamily="49" charset="0"/>
              </a:rPr>
              <a:t>jj</a:t>
            </a:r>
            <a:r>
              <a:rPr lang="en-GB" b="1" dirty="0" smtClean="0">
                <a:solidFill>
                  <a:srgbClr val="FF0000"/>
                </a:solidFill>
                <a:latin typeface="Courier New" panose="02070309020205020404" pitchFamily="49" charset="0"/>
                <a:cs typeface="Courier New" panose="02070309020205020404" pitchFamily="49" charset="0"/>
              </a:rPr>
              <a:t>&gt;=7) {</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    cat("Value of </a:t>
            </a:r>
            <a:r>
              <a:rPr lang="en-GB" b="1" dirty="0" err="1" smtClean="0">
                <a:solidFill>
                  <a:srgbClr val="FF0000"/>
                </a:solidFill>
                <a:latin typeface="Courier New" panose="02070309020205020404" pitchFamily="49" charset="0"/>
                <a:cs typeface="Courier New" panose="02070309020205020404" pitchFamily="49" charset="0"/>
              </a:rPr>
              <a:t>jj</a:t>
            </a:r>
            <a:r>
              <a:rPr lang="en-GB" b="1" dirty="0" smtClean="0">
                <a:solidFill>
                  <a:srgbClr val="FF0000"/>
                </a:solidFill>
                <a:latin typeface="Courier New" panose="02070309020205020404" pitchFamily="49" charset="0"/>
                <a:cs typeface="Courier New" panose="02070309020205020404" pitchFamily="49" charset="0"/>
              </a:rPr>
              <a:t> is", </a:t>
            </a:r>
            <a:r>
              <a:rPr lang="en-GB" b="1" dirty="0" err="1" smtClean="0">
                <a:solidFill>
                  <a:srgbClr val="FF0000"/>
                </a:solidFill>
                <a:latin typeface="Courier New" panose="02070309020205020404" pitchFamily="49" charset="0"/>
                <a:cs typeface="Courier New" panose="02070309020205020404" pitchFamily="49" charset="0"/>
              </a:rPr>
              <a:t>jj</a:t>
            </a:r>
            <a:r>
              <a:rPr lang="en-GB" b="1" dirty="0" smtClean="0">
                <a:solidFill>
                  <a:srgbClr val="FF0000"/>
                </a:solidFill>
                <a:latin typeface="Courier New" panose="02070309020205020404" pitchFamily="49" charset="0"/>
                <a:cs typeface="Courier New" panose="02070309020205020404" pitchFamily="49" charset="0"/>
              </a:rPr>
              <a:t>, "\n")</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  }</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a:t>
            </a:r>
          </a:p>
          <a:p>
            <a:endParaRPr lang="en-GB" b="1" dirty="0" smtClean="0">
              <a:solidFill>
                <a:srgbClr val="0070C0"/>
              </a:solidFill>
              <a:latin typeface="Courier New" panose="02070309020205020404" pitchFamily="49" charset="0"/>
              <a:cs typeface="Courier New" panose="02070309020205020404" pitchFamily="49" charset="0"/>
              <a:sym typeface="Symbol"/>
            </a:endParaRPr>
          </a:p>
          <a:p>
            <a:endParaRPr lang="en-GB" b="1" dirty="0">
              <a:solidFill>
                <a:srgbClr val="0070C0"/>
              </a:solidFill>
              <a:latin typeface="Courier New" panose="02070309020205020404" pitchFamily="49" charset="0"/>
              <a:cs typeface="Courier New" panose="02070309020205020404" pitchFamily="49" charset="0"/>
              <a:sym typeface="Symbol"/>
            </a:endParaRPr>
          </a:p>
          <a:p>
            <a:endParaRPr lang="en-GB" b="1" dirty="0">
              <a:solidFill>
                <a:srgbClr val="0070C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20028695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a:t>Flow commands: for, if/else, while</a:t>
            </a:r>
            <a:endParaRPr lang="en-GB" sz="4000" b="1" dirty="0" smtClean="0"/>
          </a:p>
        </p:txBody>
      </p:sp>
      <p:sp>
        <p:nvSpPr>
          <p:cNvPr id="3" name="Content Placeholder 2"/>
          <p:cNvSpPr>
            <a:spLocks noGrp="1"/>
          </p:cNvSpPr>
          <p:nvPr>
            <p:ph idx="1"/>
          </p:nvPr>
        </p:nvSpPr>
        <p:spPr>
          <a:xfrm>
            <a:off x="457200" y="1600200"/>
            <a:ext cx="8219256" cy="4493096"/>
          </a:xfrm>
        </p:spPr>
        <p:txBody>
          <a:bodyPr/>
          <a:lstStyle/>
          <a:p>
            <a:r>
              <a:rPr lang="en-GB" dirty="0" smtClean="0"/>
              <a:t>And here's an example of an if/else condition (note the position of the braces):</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for (</a:t>
            </a:r>
            <a:r>
              <a:rPr lang="en-GB" b="1" dirty="0" err="1" smtClean="0">
                <a:solidFill>
                  <a:srgbClr val="FF0000"/>
                </a:solidFill>
                <a:latin typeface="Courier New" panose="02070309020205020404" pitchFamily="49" charset="0"/>
                <a:cs typeface="Courier New" panose="02070309020205020404" pitchFamily="49" charset="0"/>
              </a:rPr>
              <a:t>jj</a:t>
            </a:r>
            <a:r>
              <a:rPr lang="en-GB" b="1" dirty="0" smtClean="0">
                <a:solidFill>
                  <a:srgbClr val="FF0000"/>
                </a:solidFill>
                <a:latin typeface="Courier New" panose="02070309020205020404" pitchFamily="49" charset="0"/>
                <a:cs typeface="Courier New" panose="02070309020205020404" pitchFamily="49" charset="0"/>
              </a:rPr>
              <a:t> in 1:10) {</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  if (</a:t>
            </a:r>
            <a:r>
              <a:rPr lang="en-GB" b="1" dirty="0" err="1" smtClean="0">
                <a:solidFill>
                  <a:srgbClr val="FF0000"/>
                </a:solidFill>
                <a:latin typeface="Courier New" panose="02070309020205020404" pitchFamily="49" charset="0"/>
                <a:cs typeface="Courier New" panose="02070309020205020404" pitchFamily="49" charset="0"/>
              </a:rPr>
              <a:t>jj</a:t>
            </a:r>
            <a:r>
              <a:rPr lang="en-GB" b="1" dirty="0" smtClean="0">
                <a:solidFill>
                  <a:srgbClr val="FF0000"/>
                </a:solidFill>
                <a:latin typeface="Courier New" panose="02070309020205020404" pitchFamily="49" charset="0"/>
                <a:cs typeface="Courier New" panose="02070309020205020404" pitchFamily="49" charset="0"/>
              </a:rPr>
              <a:t>&gt;=7) {</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    cat("Value of </a:t>
            </a:r>
            <a:r>
              <a:rPr lang="en-GB" b="1" dirty="0" err="1" smtClean="0">
                <a:solidFill>
                  <a:srgbClr val="FF0000"/>
                </a:solidFill>
                <a:latin typeface="Courier New" panose="02070309020205020404" pitchFamily="49" charset="0"/>
                <a:cs typeface="Courier New" panose="02070309020205020404" pitchFamily="49" charset="0"/>
              </a:rPr>
              <a:t>jj</a:t>
            </a:r>
            <a:r>
              <a:rPr lang="en-GB" b="1" dirty="0" smtClean="0">
                <a:solidFill>
                  <a:srgbClr val="FF0000"/>
                </a:solidFill>
                <a:latin typeface="Courier New" panose="02070309020205020404" pitchFamily="49" charset="0"/>
                <a:cs typeface="Courier New" panose="02070309020205020404" pitchFamily="49" charset="0"/>
              </a:rPr>
              <a:t> is", </a:t>
            </a:r>
            <a:r>
              <a:rPr lang="en-GB" b="1" dirty="0" err="1" smtClean="0">
                <a:solidFill>
                  <a:srgbClr val="FF0000"/>
                </a:solidFill>
                <a:latin typeface="Courier New" panose="02070309020205020404" pitchFamily="49" charset="0"/>
                <a:cs typeface="Courier New" panose="02070309020205020404" pitchFamily="49" charset="0"/>
              </a:rPr>
              <a:t>jj</a:t>
            </a:r>
            <a:r>
              <a:rPr lang="en-GB" b="1" dirty="0" smtClean="0">
                <a:solidFill>
                  <a:srgbClr val="FF0000"/>
                </a:solidFill>
                <a:latin typeface="Courier New" panose="02070309020205020404" pitchFamily="49" charset="0"/>
                <a:cs typeface="Courier New" panose="02070309020205020404" pitchFamily="49" charset="0"/>
              </a:rPr>
              <a:t>, "\n")</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  } else {</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    </a:t>
            </a:r>
            <a:r>
              <a:rPr lang="en-GB" b="1" dirty="0">
                <a:solidFill>
                  <a:srgbClr val="FF0000"/>
                </a:solidFill>
                <a:latin typeface="Courier New" panose="02070309020205020404" pitchFamily="49" charset="0"/>
                <a:cs typeface="Courier New" panose="02070309020205020404" pitchFamily="49" charset="0"/>
              </a:rPr>
              <a:t>cat</a:t>
            </a:r>
            <a:r>
              <a:rPr lang="en-GB" b="1" dirty="0" smtClean="0">
                <a:solidFill>
                  <a:srgbClr val="FF0000"/>
                </a:solidFill>
                <a:latin typeface="Courier New" panose="02070309020205020404" pitchFamily="49" charset="0"/>
                <a:cs typeface="Courier New" panose="02070309020205020404" pitchFamily="49" charset="0"/>
              </a:rPr>
              <a:t>("</a:t>
            </a:r>
            <a:r>
              <a:rPr lang="en-GB" b="1" dirty="0" err="1" smtClean="0">
                <a:solidFill>
                  <a:srgbClr val="FF0000"/>
                </a:solidFill>
                <a:latin typeface="Courier New" panose="02070309020205020404" pitchFamily="49" charset="0"/>
                <a:cs typeface="Courier New" panose="02070309020205020404" pitchFamily="49" charset="0"/>
              </a:rPr>
              <a:t>jj</a:t>
            </a:r>
            <a:r>
              <a:rPr lang="en-GB" b="1" dirty="0" smtClean="0">
                <a:solidFill>
                  <a:srgbClr val="FF0000"/>
                </a:solidFill>
                <a:latin typeface="Courier New" panose="02070309020205020404" pitchFamily="49" charset="0"/>
                <a:cs typeface="Courier New" panose="02070309020205020404" pitchFamily="49" charset="0"/>
              </a:rPr>
              <a:t> is less than 7\n</a:t>
            </a:r>
            <a:r>
              <a:rPr lang="en-GB" b="1" dirty="0">
                <a:solidFill>
                  <a:srgbClr val="FF0000"/>
                </a:solidFill>
                <a:latin typeface="Courier New" panose="02070309020205020404" pitchFamily="49" charset="0"/>
                <a:cs typeface="Courier New" panose="02070309020205020404" pitchFamily="49" charset="0"/>
              </a:rPr>
              <a:t>")</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  }</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a:t>
            </a:r>
          </a:p>
          <a:p>
            <a:endParaRPr lang="en-GB" b="1" dirty="0" smtClean="0">
              <a:solidFill>
                <a:srgbClr val="0070C0"/>
              </a:solidFill>
              <a:latin typeface="Courier New" panose="02070309020205020404" pitchFamily="49" charset="0"/>
              <a:cs typeface="Courier New" panose="02070309020205020404" pitchFamily="49" charset="0"/>
              <a:sym typeface="Symbol"/>
            </a:endParaRPr>
          </a:p>
          <a:p>
            <a:endParaRPr lang="en-GB" b="1" dirty="0">
              <a:solidFill>
                <a:srgbClr val="0070C0"/>
              </a:solidFill>
              <a:latin typeface="Courier New" panose="02070309020205020404" pitchFamily="49" charset="0"/>
              <a:cs typeface="Courier New" panose="02070309020205020404" pitchFamily="49" charset="0"/>
              <a:sym typeface="Symbol"/>
            </a:endParaRPr>
          </a:p>
          <a:p>
            <a:endParaRPr lang="en-GB" b="1" dirty="0">
              <a:solidFill>
                <a:srgbClr val="0070C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38546240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p:txBody>
          <a:bodyPr/>
          <a:lstStyle/>
          <a:p>
            <a:pPr eaLnBrk="1" hangingPunct="1">
              <a:spcAft>
                <a:spcPts val="1200"/>
              </a:spcAft>
            </a:pPr>
            <a:endParaRPr lang="en-GB" sz="3600" dirty="0" smtClean="0"/>
          </a:p>
          <a:p>
            <a:pPr eaLnBrk="1" hangingPunct="1">
              <a:spcAft>
                <a:spcPts val="1200"/>
              </a:spcAft>
            </a:pPr>
            <a:endParaRPr lang="en-GB" sz="3600" dirty="0" smtClean="0"/>
          </a:p>
          <a:p>
            <a:pPr eaLnBrk="1" hangingPunct="1">
              <a:spcAft>
                <a:spcPts val="1200"/>
              </a:spcAft>
            </a:pPr>
            <a:endParaRPr lang="en-GB" sz="3200" dirty="0" smtClean="0"/>
          </a:p>
          <a:p>
            <a:pPr eaLnBrk="1" hangingPunct="1">
              <a:spcAft>
                <a:spcPts val="1200"/>
              </a:spcAft>
            </a:pPr>
            <a:endParaRPr lang="en-GB" sz="36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31" y="819885"/>
            <a:ext cx="8708137" cy="5282936"/>
          </a:xfrm>
          <a:prstGeom prst="rect">
            <a:avLst/>
          </a:prstGeom>
        </p:spPr>
      </p:pic>
    </p:spTree>
    <p:extLst>
      <p:ext uri="{BB962C8B-B14F-4D97-AF65-F5344CB8AC3E}">
        <p14:creationId xmlns:p14="http://schemas.microsoft.com/office/powerpoint/2010/main" val="426176108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a:t>Flow commands: for, if/else, while</a:t>
            </a:r>
            <a:endParaRPr lang="en-GB" sz="4000" b="1" dirty="0" smtClean="0"/>
          </a:p>
        </p:txBody>
      </p:sp>
      <p:sp>
        <p:nvSpPr>
          <p:cNvPr id="3" name="Content Placeholder 2"/>
          <p:cNvSpPr>
            <a:spLocks noGrp="1"/>
          </p:cNvSpPr>
          <p:nvPr>
            <p:ph idx="1"/>
          </p:nvPr>
        </p:nvSpPr>
        <p:spPr>
          <a:xfrm>
            <a:off x="457200" y="1600200"/>
            <a:ext cx="8219256" cy="4493096"/>
          </a:xfrm>
        </p:spPr>
        <p:txBody>
          <a:bodyPr/>
          <a:lstStyle/>
          <a:p>
            <a:r>
              <a:rPr lang="en-GB" dirty="0" smtClean="0"/>
              <a:t>Of course, we could also use the value of </a:t>
            </a:r>
            <a:r>
              <a:rPr lang="en-GB" dirty="0" err="1" smtClean="0"/>
              <a:t>jj</a:t>
            </a:r>
            <a:r>
              <a:rPr lang="en-GB" dirty="0" smtClean="0"/>
              <a:t> in other ways – can you figure out the final value of "</a:t>
            </a:r>
            <a:r>
              <a:rPr lang="en-GB" dirty="0" err="1" smtClean="0"/>
              <a:t>cursum</a:t>
            </a:r>
            <a:r>
              <a:rPr lang="en-GB" dirty="0" smtClean="0"/>
              <a:t>" when the code below is run?</a:t>
            </a:r>
          </a:p>
          <a:p>
            <a:pPr marL="457200" lvl="1" indent="0">
              <a:buNone/>
            </a:pPr>
            <a:r>
              <a:rPr lang="en-GB" b="1" dirty="0" err="1" smtClean="0">
                <a:solidFill>
                  <a:srgbClr val="FF0000"/>
                </a:solidFill>
                <a:latin typeface="Courier New" panose="02070309020205020404" pitchFamily="49" charset="0"/>
                <a:cs typeface="Courier New" panose="02070309020205020404" pitchFamily="49" charset="0"/>
              </a:rPr>
              <a:t>cursum</a:t>
            </a:r>
            <a:r>
              <a:rPr lang="en-GB" b="1" dirty="0" smtClean="0">
                <a:solidFill>
                  <a:srgbClr val="FF0000"/>
                </a:solidFill>
                <a:latin typeface="Courier New" panose="02070309020205020404" pitchFamily="49" charset="0"/>
                <a:cs typeface="Courier New" panose="02070309020205020404" pitchFamily="49" charset="0"/>
              </a:rPr>
              <a:t> = 0</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for (</a:t>
            </a:r>
            <a:r>
              <a:rPr lang="en-GB" b="1" dirty="0" err="1" smtClean="0">
                <a:solidFill>
                  <a:srgbClr val="FF0000"/>
                </a:solidFill>
                <a:latin typeface="Courier New" panose="02070309020205020404" pitchFamily="49" charset="0"/>
                <a:cs typeface="Courier New" panose="02070309020205020404" pitchFamily="49" charset="0"/>
              </a:rPr>
              <a:t>jj</a:t>
            </a:r>
            <a:r>
              <a:rPr lang="en-GB" b="1" dirty="0" smtClean="0">
                <a:solidFill>
                  <a:srgbClr val="FF0000"/>
                </a:solidFill>
                <a:latin typeface="Courier New" panose="02070309020205020404" pitchFamily="49" charset="0"/>
                <a:cs typeface="Courier New" panose="02070309020205020404" pitchFamily="49" charset="0"/>
              </a:rPr>
              <a:t> in 1:20) {</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  if (</a:t>
            </a:r>
            <a:r>
              <a:rPr lang="en-GB" b="1" dirty="0" err="1" smtClean="0">
                <a:solidFill>
                  <a:srgbClr val="FF0000"/>
                </a:solidFill>
                <a:latin typeface="Courier New" panose="02070309020205020404" pitchFamily="49" charset="0"/>
                <a:cs typeface="Courier New" panose="02070309020205020404" pitchFamily="49" charset="0"/>
              </a:rPr>
              <a:t>jj</a:t>
            </a:r>
            <a:r>
              <a:rPr lang="en-GB" b="1" dirty="0" smtClean="0">
                <a:solidFill>
                  <a:srgbClr val="FF0000"/>
                </a:solidFill>
                <a:latin typeface="Courier New" panose="02070309020205020404" pitchFamily="49" charset="0"/>
                <a:cs typeface="Courier New" panose="02070309020205020404" pitchFamily="49" charset="0"/>
              </a:rPr>
              <a:t>&gt;cursum^2) {</a:t>
            </a:r>
          </a:p>
          <a:p>
            <a:pPr marL="457200" lvl="1" indent="0">
              <a:buNone/>
            </a:pPr>
            <a:r>
              <a:rPr lang="en-GB" b="1" dirty="0">
                <a:solidFill>
                  <a:srgbClr val="FF0000"/>
                </a:solidFill>
                <a:latin typeface="Courier New" panose="02070309020205020404" pitchFamily="49" charset="0"/>
                <a:cs typeface="Courier New" panose="02070309020205020404" pitchFamily="49" charset="0"/>
              </a:rPr>
              <a:t> </a:t>
            </a:r>
            <a:r>
              <a:rPr lang="en-GB" b="1" dirty="0" smtClean="0">
                <a:solidFill>
                  <a:srgbClr val="FF0000"/>
                </a:solidFill>
                <a:latin typeface="Courier New" panose="02070309020205020404" pitchFamily="49" charset="0"/>
                <a:cs typeface="Courier New" panose="02070309020205020404" pitchFamily="49" charset="0"/>
              </a:rPr>
              <a:t>   </a:t>
            </a:r>
            <a:r>
              <a:rPr lang="en-GB" b="1" dirty="0" err="1" smtClean="0">
                <a:solidFill>
                  <a:srgbClr val="FF0000"/>
                </a:solidFill>
                <a:latin typeface="Courier New" panose="02070309020205020404" pitchFamily="49" charset="0"/>
                <a:cs typeface="Courier New" panose="02070309020205020404" pitchFamily="49" charset="0"/>
              </a:rPr>
              <a:t>cursum</a:t>
            </a:r>
            <a:r>
              <a:rPr lang="en-GB" b="1" dirty="0" smtClean="0">
                <a:solidFill>
                  <a:srgbClr val="FF0000"/>
                </a:solidFill>
                <a:latin typeface="Courier New" panose="02070309020205020404" pitchFamily="49" charset="0"/>
                <a:cs typeface="Courier New" panose="02070309020205020404" pitchFamily="49" charset="0"/>
              </a:rPr>
              <a:t> = </a:t>
            </a:r>
            <a:r>
              <a:rPr lang="en-GB" b="1" dirty="0" err="1" smtClean="0">
                <a:solidFill>
                  <a:srgbClr val="FF0000"/>
                </a:solidFill>
                <a:latin typeface="Courier New" panose="02070309020205020404" pitchFamily="49" charset="0"/>
                <a:cs typeface="Courier New" panose="02070309020205020404" pitchFamily="49" charset="0"/>
              </a:rPr>
              <a:t>cursum</a:t>
            </a:r>
            <a:r>
              <a:rPr lang="en-GB" b="1" dirty="0" smtClean="0">
                <a:solidFill>
                  <a:srgbClr val="FF0000"/>
                </a:solidFill>
                <a:latin typeface="Courier New" panose="02070309020205020404" pitchFamily="49" charset="0"/>
                <a:cs typeface="Courier New" panose="02070309020205020404" pitchFamily="49" charset="0"/>
              </a:rPr>
              <a:t> + </a:t>
            </a:r>
            <a:r>
              <a:rPr lang="en-GB" b="1" dirty="0" err="1" smtClean="0">
                <a:solidFill>
                  <a:srgbClr val="FF0000"/>
                </a:solidFill>
                <a:latin typeface="Courier New" panose="02070309020205020404" pitchFamily="49" charset="0"/>
                <a:cs typeface="Courier New" panose="02070309020205020404" pitchFamily="49" charset="0"/>
              </a:rPr>
              <a:t>jj</a:t>
            </a:r>
            <a:endParaRPr lang="en-GB" b="1" dirty="0" smtClean="0">
              <a:solidFill>
                <a:srgbClr val="FF0000"/>
              </a:solidFill>
              <a:latin typeface="Courier New" panose="02070309020205020404" pitchFamily="49" charset="0"/>
              <a:cs typeface="Courier New" panose="02070309020205020404" pitchFamily="49" charset="0"/>
            </a:endParaRP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  }</a:t>
            </a:r>
          </a:p>
          <a:p>
            <a:pPr marL="457200" lvl="1" indent="0">
              <a:buNone/>
            </a:pPr>
            <a:r>
              <a:rPr lang="en-GB" b="1" dirty="0">
                <a:solidFill>
                  <a:srgbClr val="FF0000"/>
                </a:solidFill>
                <a:latin typeface="Courier New" panose="02070309020205020404" pitchFamily="49" charset="0"/>
                <a:cs typeface="Courier New" panose="02070309020205020404" pitchFamily="49" charset="0"/>
              </a:rPr>
              <a:t>}</a:t>
            </a:r>
            <a:endParaRPr lang="en-GB" b="1" dirty="0" smtClean="0">
              <a:solidFill>
                <a:srgbClr val="FF0000"/>
              </a:solidFill>
              <a:latin typeface="Courier New" panose="02070309020205020404" pitchFamily="49" charset="0"/>
              <a:cs typeface="Courier New" panose="02070309020205020404" pitchFamily="49" charset="0"/>
            </a:endParaRPr>
          </a:p>
          <a:p>
            <a:endParaRPr lang="en-GB" b="1" dirty="0" smtClean="0">
              <a:solidFill>
                <a:srgbClr val="0070C0"/>
              </a:solidFill>
              <a:latin typeface="Courier New" panose="02070309020205020404" pitchFamily="49" charset="0"/>
              <a:cs typeface="Courier New" panose="02070309020205020404" pitchFamily="49" charset="0"/>
              <a:sym typeface="Symbol"/>
            </a:endParaRPr>
          </a:p>
          <a:p>
            <a:endParaRPr lang="en-GB" b="1" dirty="0">
              <a:solidFill>
                <a:srgbClr val="0070C0"/>
              </a:solidFill>
              <a:latin typeface="Courier New" panose="02070309020205020404" pitchFamily="49" charset="0"/>
              <a:cs typeface="Courier New" panose="02070309020205020404" pitchFamily="49" charset="0"/>
              <a:sym typeface="Symbol"/>
            </a:endParaRPr>
          </a:p>
          <a:p>
            <a:endParaRPr lang="en-GB" b="1" dirty="0">
              <a:solidFill>
                <a:srgbClr val="0070C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17073780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a:t>Flow commands: for, if/else, while</a:t>
            </a:r>
            <a:endParaRPr lang="en-GB" sz="4000" b="1" dirty="0" smtClean="0"/>
          </a:p>
        </p:txBody>
      </p:sp>
      <p:sp>
        <p:nvSpPr>
          <p:cNvPr id="3" name="Content Placeholder 2"/>
          <p:cNvSpPr>
            <a:spLocks noGrp="1"/>
          </p:cNvSpPr>
          <p:nvPr>
            <p:ph idx="1"/>
          </p:nvPr>
        </p:nvSpPr>
        <p:spPr>
          <a:xfrm>
            <a:off x="457200" y="1600200"/>
            <a:ext cx="8363272" cy="4493096"/>
          </a:xfrm>
        </p:spPr>
        <p:txBody>
          <a:bodyPr/>
          <a:lstStyle/>
          <a:p>
            <a:r>
              <a:rPr lang="en-GB" dirty="0" smtClean="0"/>
              <a:t>Finally, here's a simple while loop: </a:t>
            </a:r>
          </a:p>
          <a:p>
            <a:pPr marL="457200" lvl="1" indent="0">
              <a:buNone/>
            </a:pPr>
            <a:r>
              <a:rPr lang="en-GB" b="1" dirty="0" err="1" smtClean="0">
                <a:solidFill>
                  <a:srgbClr val="FF0000"/>
                </a:solidFill>
                <a:latin typeface="Courier New" panose="02070309020205020404" pitchFamily="49" charset="0"/>
                <a:cs typeface="Courier New" panose="02070309020205020404" pitchFamily="49" charset="0"/>
              </a:rPr>
              <a:t>curval</a:t>
            </a:r>
            <a:r>
              <a:rPr lang="en-GB" b="1" dirty="0" smtClean="0">
                <a:solidFill>
                  <a:srgbClr val="FF0000"/>
                </a:solidFill>
                <a:latin typeface="Courier New" panose="02070309020205020404" pitchFamily="49" charset="0"/>
                <a:cs typeface="Courier New" panose="02070309020205020404" pitchFamily="49" charset="0"/>
              </a:rPr>
              <a:t> = 240</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while (</a:t>
            </a:r>
            <a:r>
              <a:rPr lang="en-GB" b="1" dirty="0" err="1" smtClean="0">
                <a:solidFill>
                  <a:srgbClr val="FF0000"/>
                </a:solidFill>
                <a:latin typeface="Courier New" panose="02070309020205020404" pitchFamily="49" charset="0"/>
                <a:cs typeface="Courier New" panose="02070309020205020404" pitchFamily="49" charset="0"/>
              </a:rPr>
              <a:t>curval</a:t>
            </a:r>
            <a:r>
              <a:rPr lang="en-GB" b="1" dirty="0" smtClean="0">
                <a:solidFill>
                  <a:srgbClr val="FF0000"/>
                </a:solidFill>
                <a:latin typeface="Courier New" panose="02070309020205020404" pitchFamily="49" charset="0"/>
                <a:cs typeface="Courier New" panose="02070309020205020404" pitchFamily="49" charset="0"/>
              </a:rPr>
              <a:t>&gt;1) {</a:t>
            </a:r>
            <a:endParaRPr lang="en-GB" b="1" dirty="0">
              <a:solidFill>
                <a:srgbClr val="FF0000"/>
              </a:solidFill>
              <a:latin typeface="Courier New" panose="02070309020205020404" pitchFamily="49" charset="0"/>
              <a:cs typeface="Courier New" panose="02070309020205020404" pitchFamily="49" charset="0"/>
            </a:endParaRP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  cat("</a:t>
            </a:r>
            <a:r>
              <a:rPr lang="en-GB" b="1" dirty="0" err="1" smtClean="0">
                <a:solidFill>
                  <a:srgbClr val="FF0000"/>
                </a:solidFill>
                <a:latin typeface="Courier New" panose="02070309020205020404" pitchFamily="49" charset="0"/>
                <a:cs typeface="Courier New" panose="02070309020205020404" pitchFamily="49" charset="0"/>
              </a:rPr>
              <a:t>curval</a:t>
            </a:r>
            <a:r>
              <a:rPr lang="en-GB" b="1" dirty="0" smtClean="0">
                <a:solidFill>
                  <a:srgbClr val="FF0000"/>
                </a:solidFill>
                <a:latin typeface="Courier New" panose="02070309020205020404" pitchFamily="49" charset="0"/>
                <a:cs typeface="Courier New" panose="02070309020205020404" pitchFamily="49" charset="0"/>
              </a:rPr>
              <a:t> is", </a:t>
            </a:r>
            <a:r>
              <a:rPr lang="en-GB" b="1" dirty="0" err="1" smtClean="0">
                <a:solidFill>
                  <a:srgbClr val="FF0000"/>
                </a:solidFill>
                <a:latin typeface="Courier New" panose="02070309020205020404" pitchFamily="49" charset="0"/>
                <a:cs typeface="Courier New" panose="02070309020205020404" pitchFamily="49" charset="0"/>
              </a:rPr>
              <a:t>curval</a:t>
            </a:r>
            <a:r>
              <a:rPr lang="en-GB" b="1" dirty="0" smtClean="0">
                <a:solidFill>
                  <a:srgbClr val="FF0000"/>
                </a:solidFill>
                <a:latin typeface="Courier New" panose="02070309020205020404" pitchFamily="49" charset="0"/>
                <a:cs typeface="Courier New" panose="02070309020205020404" pitchFamily="49" charset="0"/>
              </a:rPr>
              <a:t>, "\n")</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  </a:t>
            </a:r>
            <a:r>
              <a:rPr lang="en-GB" b="1" dirty="0" err="1" smtClean="0">
                <a:solidFill>
                  <a:srgbClr val="FF0000"/>
                </a:solidFill>
                <a:latin typeface="Courier New" panose="02070309020205020404" pitchFamily="49" charset="0"/>
                <a:cs typeface="Courier New" panose="02070309020205020404" pitchFamily="49" charset="0"/>
              </a:rPr>
              <a:t>curval</a:t>
            </a:r>
            <a:r>
              <a:rPr lang="en-GB" b="1" dirty="0" smtClean="0">
                <a:solidFill>
                  <a:srgbClr val="FF0000"/>
                </a:solidFill>
                <a:latin typeface="Courier New" panose="02070309020205020404" pitchFamily="49" charset="0"/>
                <a:cs typeface="Courier New" panose="02070309020205020404" pitchFamily="49" charset="0"/>
              </a:rPr>
              <a:t> = </a:t>
            </a:r>
            <a:r>
              <a:rPr lang="en-GB" b="1" dirty="0" err="1" smtClean="0">
                <a:solidFill>
                  <a:srgbClr val="FF0000"/>
                </a:solidFill>
                <a:latin typeface="Courier New" panose="02070309020205020404" pitchFamily="49" charset="0"/>
                <a:cs typeface="Courier New" panose="02070309020205020404" pitchFamily="49" charset="0"/>
              </a:rPr>
              <a:t>curval</a:t>
            </a:r>
            <a:r>
              <a:rPr lang="en-GB" b="1" dirty="0">
                <a:solidFill>
                  <a:srgbClr val="FF0000"/>
                </a:solidFill>
                <a:latin typeface="Courier New" panose="02070309020205020404" pitchFamily="49" charset="0"/>
                <a:cs typeface="Courier New" panose="02070309020205020404" pitchFamily="49" charset="0"/>
              </a:rPr>
              <a:t>/</a:t>
            </a:r>
            <a:r>
              <a:rPr lang="en-GB" b="1" dirty="0" smtClean="0">
                <a:solidFill>
                  <a:srgbClr val="FF0000"/>
                </a:solidFill>
                <a:latin typeface="Courier New" panose="02070309020205020404" pitchFamily="49" charset="0"/>
                <a:cs typeface="Courier New" panose="02070309020205020404" pitchFamily="49" charset="0"/>
              </a:rPr>
              <a:t>2</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  </a:t>
            </a:r>
            <a:r>
              <a:rPr lang="en-GB" b="1" dirty="0">
                <a:solidFill>
                  <a:srgbClr val="FF0000"/>
                </a:solidFill>
                <a:latin typeface="Courier New" panose="02070309020205020404" pitchFamily="49" charset="0"/>
                <a:cs typeface="Courier New" panose="02070309020205020404" pitchFamily="49" charset="0"/>
              </a:rPr>
              <a:t>cat</a:t>
            </a:r>
            <a:r>
              <a:rPr lang="en-GB" b="1" dirty="0" smtClean="0">
                <a:solidFill>
                  <a:srgbClr val="FF0000"/>
                </a:solidFill>
                <a:latin typeface="Courier New" panose="02070309020205020404" pitchFamily="49" charset="0"/>
                <a:cs typeface="Courier New" panose="02070309020205020404" pitchFamily="49" charset="0"/>
              </a:rPr>
              <a:t>("new </a:t>
            </a:r>
            <a:r>
              <a:rPr lang="en-GB" b="1" dirty="0" err="1" smtClean="0">
                <a:solidFill>
                  <a:srgbClr val="FF0000"/>
                </a:solidFill>
                <a:latin typeface="Courier New" panose="02070309020205020404" pitchFamily="49" charset="0"/>
                <a:cs typeface="Courier New" panose="02070309020205020404" pitchFamily="49" charset="0"/>
              </a:rPr>
              <a:t>curval</a:t>
            </a:r>
            <a:r>
              <a:rPr lang="en-GB" b="1" dirty="0" smtClean="0">
                <a:solidFill>
                  <a:srgbClr val="FF0000"/>
                </a:solidFill>
                <a:latin typeface="Courier New" panose="02070309020205020404" pitchFamily="49" charset="0"/>
                <a:cs typeface="Courier New" panose="02070309020205020404" pitchFamily="49" charset="0"/>
              </a:rPr>
              <a:t> </a:t>
            </a:r>
            <a:r>
              <a:rPr lang="en-GB" b="1" dirty="0">
                <a:solidFill>
                  <a:srgbClr val="FF0000"/>
                </a:solidFill>
                <a:latin typeface="Courier New" panose="02070309020205020404" pitchFamily="49" charset="0"/>
                <a:cs typeface="Courier New" panose="02070309020205020404" pitchFamily="49" charset="0"/>
              </a:rPr>
              <a:t>is", </a:t>
            </a:r>
            <a:r>
              <a:rPr lang="en-GB" b="1" dirty="0" err="1">
                <a:solidFill>
                  <a:srgbClr val="FF0000"/>
                </a:solidFill>
                <a:latin typeface="Courier New" panose="02070309020205020404" pitchFamily="49" charset="0"/>
                <a:cs typeface="Courier New" panose="02070309020205020404" pitchFamily="49" charset="0"/>
              </a:rPr>
              <a:t>curval</a:t>
            </a:r>
            <a:r>
              <a:rPr lang="en-GB" b="1" dirty="0">
                <a:solidFill>
                  <a:srgbClr val="FF0000"/>
                </a:solidFill>
                <a:latin typeface="Courier New" panose="02070309020205020404" pitchFamily="49" charset="0"/>
                <a:cs typeface="Courier New" panose="02070309020205020404" pitchFamily="49" charset="0"/>
              </a:rPr>
              <a:t>, "\n</a:t>
            </a:r>
            <a:r>
              <a:rPr lang="en-GB" b="1" dirty="0" smtClean="0">
                <a:solidFill>
                  <a:srgbClr val="FF0000"/>
                </a:solidFill>
                <a:latin typeface="Courier New" panose="02070309020205020404" pitchFamily="49" charset="0"/>
                <a:cs typeface="Courier New" panose="02070309020205020404" pitchFamily="49" charset="0"/>
              </a:rPr>
              <a:t>")</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a:t>
            </a:r>
          </a:p>
          <a:p>
            <a:r>
              <a:rPr lang="en-GB" dirty="0" smtClean="0"/>
              <a:t>The while condition (</a:t>
            </a:r>
            <a:r>
              <a:rPr lang="en-GB" dirty="0" err="1" smtClean="0"/>
              <a:t>curval</a:t>
            </a:r>
            <a:r>
              <a:rPr lang="en-GB" dirty="0" smtClean="0"/>
              <a:t>&gt;1) is checked again each time the code in braces completes</a:t>
            </a:r>
            <a:endParaRPr lang="en-GB" b="1" dirty="0">
              <a:solidFill>
                <a:srgbClr val="0070C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287123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Creating and running a script</a:t>
            </a:r>
          </a:p>
        </p:txBody>
      </p:sp>
      <p:sp>
        <p:nvSpPr>
          <p:cNvPr id="3" name="Content Placeholder 2"/>
          <p:cNvSpPr>
            <a:spLocks noGrp="1"/>
          </p:cNvSpPr>
          <p:nvPr>
            <p:ph idx="1"/>
          </p:nvPr>
        </p:nvSpPr>
        <p:spPr>
          <a:xfrm>
            <a:off x="457200" y="1600200"/>
            <a:ext cx="8219256" cy="4493096"/>
          </a:xfrm>
        </p:spPr>
        <p:txBody>
          <a:bodyPr/>
          <a:lstStyle/>
          <a:p>
            <a:r>
              <a:rPr lang="en-GB" dirty="0" smtClean="0">
                <a:cs typeface="Courier New" panose="02070309020205020404" pitchFamily="49" charset="0"/>
              </a:rPr>
              <a:t>A series of commands </a:t>
            </a:r>
            <a:r>
              <a:rPr lang="en-GB" dirty="0">
                <a:cs typeface="Courier New" panose="02070309020205020404" pitchFamily="49" charset="0"/>
              </a:rPr>
              <a:t>can be stored </a:t>
            </a:r>
            <a:r>
              <a:rPr lang="en-GB" dirty="0" smtClean="0">
                <a:cs typeface="Courier New" panose="02070309020205020404" pitchFamily="49" charset="0"/>
              </a:rPr>
              <a:t>as </a:t>
            </a:r>
            <a:r>
              <a:rPr lang="en-GB" dirty="0">
                <a:cs typeface="Courier New" panose="02070309020205020404" pitchFamily="49" charset="0"/>
              </a:rPr>
              <a:t>a text file </a:t>
            </a:r>
            <a:r>
              <a:rPr lang="en-GB" dirty="0" smtClean="0">
                <a:cs typeface="Courier New" panose="02070309020205020404" pitchFamily="49" charset="0"/>
              </a:rPr>
              <a:t>with extension .r – known as an R script</a:t>
            </a:r>
          </a:p>
          <a:p>
            <a:r>
              <a:rPr lang="en-GB" dirty="0" smtClean="0">
                <a:cs typeface="Courier New" panose="02070309020205020404" pitchFamily="49" charset="0"/>
              </a:rPr>
              <a:t>For instance, create a new file (in Notepad++) containing just the following command:</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print("Hello Exeter!") </a:t>
            </a:r>
            <a:endParaRPr lang="en-GB" sz="2600" b="1" dirty="0">
              <a:solidFill>
                <a:srgbClr val="FF0000"/>
              </a:solidFill>
              <a:latin typeface="Courier New" panose="02070309020205020404" pitchFamily="49" charset="0"/>
              <a:cs typeface="Courier New" panose="02070309020205020404" pitchFamily="49" charset="0"/>
              <a:sym typeface="Symbol"/>
            </a:endParaRPr>
          </a:p>
          <a:p>
            <a:r>
              <a:rPr lang="en-GB" dirty="0" smtClean="0">
                <a:cs typeface="Courier New" panose="02070309020205020404" pitchFamily="49" charset="0"/>
              </a:rPr>
              <a:t>Save the file somewhere on disk under the name  </a:t>
            </a:r>
            <a:r>
              <a:rPr lang="en-GB" sz="3000" b="1" dirty="0" err="1" smtClean="0">
                <a:latin typeface="Courier New" panose="02070309020205020404" pitchFamily="49" charset="0"/>
                <a:cs typeface="Courier New" panose="02070309020205020404" pitchFamily="49" charset="0"/>
              </a:rPr>
              <a:t>myscript.r</a:t>
            </a:r>
            <a:r>
              <a:rPr lang="en-GB" sz="2800" dirty="0" smtClean="0">
                <a:cs typeface="Courier New" panose="02070309020205020404" pitchFamily="49" charset="0"/>
              </a:rPr>
              <a:t>  </a:t>
            </a:r>
            <a:r>
              <a:rPr lang="en-GB" dirty="0" smtClean="0">
                <a:cs typeface="Courier New" panose="02070309020205020404" pitchFamily="49" charset="0"/>
              </a:rPr>
              <a:t>and then source it into R using the "source" function – for instance:</a:t>
            </a:r>
            <a:endParaRPr lang="en-GB" dirty="0">
              <a:cs typeface="Courier New" panose="02070309020205020404" pitchFamily="49" charset="0"/>
            </a:endParaRP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sym typeface="Symbol"/>
              </a:rPr>
              <a:t>source("C:/scripts/</a:t>
            </a:r>
            <a:r>
              <a:rPr lang="en-GB" sz="2600" b="1" dirty="0" err="1" smtClean="0">
                <a:solidFill>
                  <a:srgbClr val="FF0000"/>
                </a:solidFill>
                <a:latin typeface="Courier New" panose="02070309020205020404" pitchFamily="49" charset="0"/>
                <a:cs typeface="Courier New" panose="02070309020205020404" pitchFamily="49" charset="0"/>
                <a:sym typeface="Symbol"/>
              </a:rPr>
              <a:t>myscript.r</a:t>
            </a:r>
            <a:r>
              <a:rPr lang="en-GB" sz="2600" b="1" dirty="0" smtClean="0">
                <a:solidFill>
                  <a:srgbClr val="FF0000"/>
                </a:solidFill>
                <a:latin typeface="Courier New" panose="02070309020205020404" pitchFamily="49" charset="0"/>
                <a:cs typeface="Courier New" panose="02070309020205020404" pitchFamily="49" charset="0"/>
                <a:sym typeface="Symbol"/>
              </a:rPr>
              <a:t>") </a:t>
            </a:r>
            <a:endParaRPr lang="en-GB" sz="2600"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endParaRPr lang="en-GB" sz="2600" b="1" dirty="0" smtClean="0">
              <a:solidFill>
                <a:srgbClr val="FF0000"/>
              </a:solidFill>
              <a:latin typeface="Courier New" panose="02070309020205020404" pitchFamily="49" charset="0"/>
              <a:cs typeface="Courier New" panose="02070309020205020404" pitchFamily="49" charset="0"/>
            </a:endParaRPr>
          </a:p>
          <a:p>
            <a:pPr marL="457200" lvl="1" indent="0">
              <a:buNone/>
            </a:pPr>
            <a:endParaRPr lang="en-GB" sz="2600"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endParaRPr lang="en-GB"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endParaRPr lang="en-GB"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endParaRPr lang="en-GB" b="1" dirty="0">
              <a:solidFill>
                <a:srgbClr val="FF000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302349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a:t>Creating and running a script</a:t>
            </a:r>
            <a:endParaRPr lang="en-GB" sz="4000" b="1" dirty="0" smtClean="0"/>
          </a:p>
        </p:txBody>
      </p:sp>
      <p:sp>
        <p:nvSpPr>
          <p:cNvPr id="3" name="Content Placeholder 2"/>
          <p:cNvSpPr>
            <a:spLocks noGrp="1"/>
          </p:cNvSpPr>
          <p:nvPr>
            <p:ph idx="1"/>
          </p:nvPr>
        </p:nvSpPr>
        <p:spPr>
          <a:xfrm>
            <a:off x="457200" y="1600200"/>
            <a:ext cx="8219256" cy="4493096"/>
          </a:xfrm>
        </p:spPr>
        <p:txBody>
          <a:bodyPr/>
          <a:lstStyle/>
          <a:p>
            <a:r>
              <a:rPr lang="en-GB" dirty="0" smtClean="0">
                <a:cs typeface="Courier New" panose="02070309020205020404" pitchFamily="49" charset="0"/>
              </a:rPr>
              <a:t>You should see the message "Hello Exeter!" appear on the screen!</a:t>
            </a:r>
          </a:p>
          <a:p>
            <a:r>
              <a:rPr lang="en-GB" dirty="0" smtClean="0">
                <a:cs typeface="Courier New" panose="02070309020205020404" pitchFamily="49" charset="0"/>
              </a:rPr>
              <a:t>Now extend your script by adding the six lines of code introduced a moment ago to illustrate a while loop (the code starting "</a:t>
            </a:r>
            <a:r>
              <a:rPr lang="en-GB" dirty="0" err="1" smtClean="0">
                <a:cs typeface="Courier New" panose="02070309020205020404" pitchFamily="49" charset="0"/>
              </a:rPr>
              <a:t>curval</a:t>
            </a:r>
            <a:r>
              <a:rPr lang="en-GB" dirty="0" smtClean="0">
                <a:cs typeface="Courier New" panose="02070309020205020404" pitchFamily="49" charset="0"/>
              </a:rPr>
              <a:t> = 240")</a:t>
            </a:r>
          </a:p>
          <a:p>
            <a:r>
              <a:rPr lang="en-GB" dirty="0" smtClean="0">
                <a:cs typeface="Courier New" panose="02070309020205020404" pitchFamily="49" charset="0"/>
              </a:rPr>
              <a:t>Resave your script (as  </a:t>
            </a:r>
            <a:r>
              <a:rPr lang="en-GB" sz="3000" b="1" dirty="0" err="1" smtClean="0">
                <a:latin typeface="Courier New" panose="02070309020205020404" pitchFamily="49" charset="0"/>
                <a:cs typeface="Courier New" panose="02070309020205020404" pitchFamily="49" charset="0"/>
              </a:rPr>
              <a:t>myscript.r</a:t>
            </a:r>
            <a:r>
              <a:rPr lang="en-GB" dirty="0" smtClean="0">
                <a:cs typeface="Courier New" panose="02070309020205020404" pitchFamily="49" charset="0"/>
              </a:rPr>
              <a:t>) and source it again – does it run as expected?</a:t>
            </a:r>
          </a:p>
          <a:p>
            <a:r>
              <a:rPr lang="en-GB" dirty="0" smtClean="0">
                <a:cs typeface="Courier New" panose="02070309020205020404" pitchFamily="49" charset="0"/>
              </a:rPr>
              <a:t>You can add comments to a script by including the character </a:t>
            </a:r>
            <a:r>
              <a:rPr lang="en-GB" b="1" dirty="0" smtClean="0">
                <a:latin typeface="Courier New" panose="02070309020205020404" pitchFamily="49" charset="0"/>
                <a:cs typeface="Courier New" panose="02070309020205020404" pitchFamily="49" charset="0"/>
              </a:rPr>
              <a:t>#</a:t>
            </a:r>
            <a:r>
              <a:rPr lang="en-GB" dirty="0" smtClean="0">
                <a:cs typeface="Courier New" panose="02070309020205020404" pitchFamily="49" charset="0"/>
              </a:rPr>
              <a:t> before each comment</a:t>
            </a:r>
          </a:p>
          <a:p>
            <a:pPr marL="0" indent="0">
              <a:buNone/>
            </a:pPr>
            <a:endParaRPr lang="en-GB" sz="2600" b="1" dirty="0" smtClean="0">
              <a:solidFill>
                <a:srgbClr val="FF0000"/>
              </a:solidFill>
              <a:latin typeface="Courier New" panose="02070309020205020404" pitchFamily="49" charset="0"/>
              <a:cs typeface="Courier New" panose="02070309020205020404" pitchFamily="49" charset="0"/>
            </a:endParaRPr>
          </a:p>
          <a:p>
            <a:pPr marL="457200" lvl="1" indent="0">
              <a:buNone/>
            </a:pPr>
            <a:endParaRPr lang="en-GB" sz="2600"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endParaRPr lang="en-GB"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endParaRPr lang="en-GB"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endParaRPr lang="en-GB" b="1" dirty="0">
              <a:solidFill>
                <a:srgbClr val="FF000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1659058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Some miscellaneous usage tips</a:t>
            </a:r>
          </a:p>
        </p:txBody>
      </p:sp>
      <p:sp>
        <p:nvSpPr>
          <p:cNvPr id="3" name="Content Placeholder 2"/>
          <p:cNvSpPr>
            <a:spLocks noGrp="1"/>
          </p:cNvSpPr>
          <p:nvPr>
            <p:ph idx="1"/>
          </p:nvPr>
        </p:nvSpPr>
        <p:spPr>
          <a:xfrm>
            <a:off x="457200" y="1600200"/>
            <a:ext cx="8219256" cy="4493096"/>
          </a:xfrm>
        </p:spPr>
        <p:txBody>
          <a:bodyPr/>
          <a:lstStyle/>
          <a:p>
            <a:r>
              <a:rPr lang="en-GB" dirty="0" smtClean="0"/>
              <a:t>Seven quick tips:</a:t>
            </a:r>
          </a:p>
          <a:p>
            <a:pPr lvl="1"/>
            <a:r>
              <a:rPr lang="en-GB" dirty="0" smtClean="0"/>
              <a:t>Spaces in R commands are ignored</a:t>
            </a:r>
          </a:p>
          <a:p>
            <a:pPr lvl="1"/>
            <a:r>
              <a:rPr lang="en-GB" dirty="0"/>
              <a:t>Use arrow keys to revisit/edit previous commands</a:t>
            </a:r>
          </a:p>
          <a:p>
            <a:pPr lvl="1"/>
            <a:r>
              <a:rPr lang="en-GB" dirty="0" smtClean="0"/>
              <a:t>To get help on a function, type the ? symbol followed by the function – e.g. </a:t>
            </a:r>
            <a:r>
              <a:rPr lang="en-GB" sz="2600" b="1" dirty="0" smtClean="0">
                <a:solidFill>
                  <a:srgbClr val="FF0000"/>
                </a:solidFill>
                <a:latin typeface="Courier New" panose="02070309020205020404" pitchFamily="49" charset="0"/>
                <a:ea typeface="Batang" panose="02030600000101010101" pitchFamily="18" charset="-127"/>
                <a:cs typeface="Courier New" panose="02070309020205020404" pitchFamily="49" charset="0"/>
              </a:rPr>
              <a:t>?</a:t>
            </a:r>
            <a:r>
              <a:rPr lang="en-GB" sz="2600" b="1" dirty="0" err="1" smtClean="0">
                <a:solidFill>
                  <a:srgbClr val="FF0000"/>
                </a:solidFill>
                <a:latin typeface="Courier New" panose="02070309020205020404" pitchFamily="49" charset="0"/>
                <a:ea typeface="Batang" panose="02030600000101010101" pitchFamily="18" charset="-127"/>
                <a:cs typeface="Courier New" panose="02070309020205020404" pitchFamily="49" charset="0"/>
              </a:rPr>
              <a:t>var</a:t>
            </a:r>
            <a:endParaRPr lang="en-GB" sz="2600" b="1" dirty="0" smtClean="0">
              <a:solidFill>
                <a:srgbClr val="FF0000"/>
              </a:solidFill>
              <a:latin typeface="Courier New" panose="02070309020205020404" pitchFamily="49" charset="0"/>
              <a:ea typeface="Batang" panose="02030600000101010101" pitchFamily="18" charset="-127"/>
              <a:cs typeface="Courier New" panose="02070309020205020404" pitchFamily="49" charset="0"/>
            </a:endParaRPr>
          </a:p>
          <a:p>
            <a:pPr lvl="1"/>
            <a:r>
              <a:rPr lang="en-GB" dirty="0" smtClean="0"/>
              <a:t>To see the objects in memory, type </a:t>
            </a:r>
            <a:r>
              <a:rPr lang="en-GB" sz="2600" b="1" dirty="0" err="1" smtClean="0">
                <a:solidFill>
                  <a:srgbClr val="FF0000"/>
                </a:solidFill>
                <a:latin typeface="Courier New" panose="02070309020205020404" pitchFamily="49" charset="0"/>
                <a:cs typeface="Courier New" panose="02070309020205020404" pitchFamily="49" charset="0"/>
              </a:rPr>
              <a:t>ls</a:t>
            </a:r>
            <a:r>
              <a:rPr lang="en-GB" sz="2600" b="1" dirty="0" smtClean="0">
                <a:solidFill>
                  <a:srgbClr val="FF0000"/>
                </a:solidFill>
                <a:latin typeface="Courier New" panose="02070309020205020404" pitchFamily="49" charset="0"/>
                <a:cs typeface="Courier New" panose="02070309020205020404" pitchFamily="49" charset="0"/>
              </a:rPr>
              <a:t>()</a:t>
            </a:r>
          </a:p>
          <a:p>
            <a:pPr lvl="1"/>
            <a:r>
              <a:rPr lang="en-GB" dirty="0" smtClean="0"/>
              <a:t>To remove an object called x, type </a:t>
            </a:r>
            <a:r>
              <a:rPr lang="en-GB" sz="2600" b="1" dirty="0" err="1" smtClean="0">
                <a:solidFill>
                  <a:srgbClr val="FF0000"/>
                </a:solidFill>
                <a:latin typeface="Courier New" panose="02070309020205020404" pitchFamily="49" charset="0"/>
                <a:cs typeface="Courier New" panose="02070309020205020404" pitchFamily="49" charset="0"/>
              </a:rPr>
              <a:t>rm</a:t>
            </a:r>
            <a:r>
              <a:rPr lang="en-GB" sz="2600" b="1" dirty="0" smtClean="0">
                <a:solidFill>
                  <a:srgbClr val="FF0000"/>
                </a:solidFill>
                <a:latin typeface="Courier New" panose="02070309020205020404" pitchFamily="49" charset="0"/>
                <a:cs typeface="Courier New" panose="02070309020205020404" pitchFamily="49" charset="0"/>
              </a:rPr>
              <a:t>(x)</a:t>
            </a:r>
            <a:endParaRPr lang="en-GB" sz="2600" b="1" dirty="0">
              <a:solidFill>
                <a:srgbClr val="FF0000"/>
              </a:solidFill>
              <a:latin typeface="Courier New" panose="02070309020205020404" pitchFamily="49" charset="0"/>
              <a:cs typeface="Courier New" panose="02070309020205020404" pitchFamily="49" charset="0"/>
            </a:endParaRPr>
          </a:p>
          <a:p>
            <a:pPr lvl="1"/>
            <a:r>
              <a:rPr lang="en-GB" dirty="0" smtClean="0"/>
              <a:t>To view command history, type </a:t>
            </a:r>
            <a:r>
              <a:rPr lang="en-GB" sz="2600" b="1" dirty="0" smtClean="0">
                <a:solidFill>
                  <a:srgbClr val="FF0000"/>
                </a:solidFill>
                <a:latin typeface="Courier New" panose="02070309020205020404" pitchFamily="49" charset="0"/>
                <a:cs typeface="Courier New" panose="02070309020205020404" pitchFamily="49" charset="0"/>
              </a:rPr>
              <a:t>history(</a:t>
            </a:r>
            <a:r>
              <a:rPr lang="en-GB" sz="2600" b="1" dirty="0" err="1" smtClean="0">
                <a:solidFill>
                  <a:srgbClr val="FF0000"/>
                </a:solidFill>
                <a:latin typeface="Courier New" panose="02070309020205020404" pitchFamily="49" charset="0"/>
                <a:cs typeface="Courier New" panose="02070309020205020404" pitchFamily="49" charset="0"/>
              </a:rPr>
              <a:t>Inf</a:t>
            </a:r>
            <a:r>
              <a:rPr lang="en-GB" sz="2600" b="1" dirty="0" smtClean="0">
                <a:solidFill>
                  <a:srgbClr val="FF0000"/>
                </a:solidFill>
                <a:latin typeface="Courier New" panose="02070309020205020404" pitchFamily="49" charset="0"/>
                <a:cs typeface="Courier New" panose="02070309020205020404" pitchFamily="49" charset="0"/>
              </a:rPr>
              <a:t>)</a:t>
            </a:r>
          </a:p>
          <a:p>
            <a:pPr lvl="1"/>
            <a:r>
              <a:rPr lang="en-GB" sz="2600" dirty="0" smtClean="0">
                <a:cs typeface="Courier New" panose="02070309020205020404" pitchFamily="49" charset="0"/>
              </a:rPr>
              <a:t>Avoid naming variables as:  </a:t>
            </a:r>
            <a:r>
              <a:rPr lang="es-ES" sz="2600" b="1" dirty="0" smtClean="0">
                <a:solidFill>
                  <a:srgbClr val="FF0000"/>
                </a:solidFill>
                <a:latin typeface="Courier New" panose="02070309020205020404" pitchFamily="49" charset="0"/>
                <a:cs typeface="Courier New" panose="02070309020205020404" pitchFamily="49" charset="0"/>
              </a:rPr>
              <a:t>c q t C D I T F</a:t>
            </a:r>
            <a:endParaRPr lang="es-ES" sz="2600" b="1" dirty="0">
              <a:solidFill>
                <a:srgbClr val="FF0000"/>
              </a:solidFill>
              <a:latin typeface="Courier New" panose="02070309020205020404" pitchFamily="49" charset="0"/>
              <a:cs typeface="Courier New" panose="02070309020205020404" pitchFamily="49" charset="0"/>
            </a:endParaRPr>
          </a:p>
          <a:p>
            <a:pPr lvl="1"/>
            <a:endParaRPr lang="en-GB" sz="2600" b="1" dirty="0" smtClean="0">
              <a:solidFill>
                <a:srgbClr val="FF0000"/>
              </a:solidFill>
              <a:latin typeface="Courier New" panose="02070309020205020404" pitchFamily="49" charset="0"/>
              <a:cs typeface="Courier New" panose="02070309020205020404" pitchFamily="49" charset="0"/>
            </a:endParaRPr>
          </a:p>
          <a:p>
            <a:pPr marL="457200" lvl="1" indent="0">
              <a:buNone/>
            </a:pPr>
            <a:endParaRPr lang="en-GB" sz="2600"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endParaRPr lang="en-GB"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endParaRPr lang="en-GB" b="1" dirty="0">
              <a:solidFill>
                <a:srgbClr val="FF0000"/>
              </a:solidFill>
              <a:latin typeface="Courier New" panose="02070309020205020404" pitchFamily="49" charset="0"/>
              <a:cs typeface="Courier New" panose="02070309020205020404" pitchFamily="49" charset="0"/>
              <a:sym typeface="Symbol"/>
            </a:endParaRPr>
          </a:p>
          <a:p>
            <a:pPr marL="457200" lvl="1" indent="0">
              <a:buNone/>
            </a:pPr>
            <a:endParaRPr lang="en-GB" b="1" dirty="0">
              <a:solidFill>
                <a:srgbClr val="FF000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21603290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5"/>
          <p:cNvSpPr txBox="1">
            <a:spLocks noChangeArrowheads="1"/>
          </p:cNvSpPr>
          <p:nvPr/>
        </p:nvSpPr>
        <p:spPr bwMode="auto">
          <a:xfrm>
            <a:off x="703582" y="2828835"/>
            <a:ext cx="7737800" cy="1200329"/>
          </a:xfrm>
          <a:prstGeom prst="rect">
            <a:avLst/>
          </a:prstGeom>
          <a:noFill/>
          <a:ln w="9525">
            <a:noFill/>
            <a:miter lim="800000"/>
            <a:headEnd/>
            <a:tailEnd/>
          </a:ln>
        </p:spPr>
        <p:txBody>
          <a:bodyPr wrap="square">
            <a:spAutoFit/>
          </a:bodyPr>
          <a:lstStyle/>
          <a:p>
            <a:pPr algn="ctr"/>
            <a:r>
              <a:rPr lang="en-GB" sz="7200" b="1" dirty="0" smtClean="0">
                <a:latin typeface="+mn-lt"/>
              </a:rPr>
              <a:t>Statistical examples</a:t>
            </a:r>
            <a:endParaRPr lang="en-GB" sz="7200" dirty="0" smtClean="0"/>
          </a:p>
        </p:txBody>
      </p:sp>
      <p:sp>
        <p:nvSpPr>
          <p:cNvPr id="14338" name="Text Box 6"/>
          <p:cNvSpPr txBox="1">
            <a:spLocks noChangeArrowheads="1"/>
          </p:cNvSpPr>
          <p:nvPr/>
        </p:nvSpPr>
        <p:spPr bwMode="auto">
          <a:xfrm>
            <a:off x="0" y="0"/>
            <a:ext cx="9144000" cy="366713"/>
          </a:xfrm>
          <a:prstGeom prst="rect">
            <a:avLst/>
          </a:prstGeom>
          <a:solidFill>
            <a:srgbClr val="EA0000"/>
          </a:solidFill>
          <a:ln w="9525">
            <a:noFill/>
            <a:miter lim="800000"/>
            <a:headEnd/>
            <a:tailEnd/>
          </a:ln>
        </p:spPr>
        <p:txBody>
          <a:bodyPr>
            <a:spAutoFit/>
          </a:bodyPr>
          <a:lstStyle/>
          <a:p>
            <a:pPr>
              <a:spcBef>
                <a:spcPct val="50000"/>
              </a:spcBef>
            </a:pPr>
            <a:endParaRPr lang="en-US">
              <a:latin typeface="Calibri" pitchFamily="34" charset="0"/>
            </a:endParaRPr>
          </a:p>
        </p:txBody>
      </p:sp>
      <p:sp>
        <p:nvSpPr>
          <p:cNvPr id="14339" name="Text Box 7"/>
          <p:cNvSpPr txBox="1">
            <a:spLocks noChangeArrowheads="1"/>
          </p:cNvSpPr>
          <p:nvPr/>
        </p:nvSpPr>
        <p:spPr bwMode="auto">
          <a:xfrm>
            <a:off x="0" y="6491288"/>
            <a:ext cx="9144000" cy="366712"/>
          </a:xfrm>
          <a:prstGeom prst="rect">
            <a:avLst/>
          </a:prstGeom>
          <a:solidFill>
            <a:srgbClr val="28A448"/>
          </a:solidFill>
          <a:ln w="9525">
            <a:noFill/>
            <a:miter lim="800000"/>
            <a:headEnd/>
            <a:tailEnd/>
          </a:ln>
        </p:spPr>
        <p:txBody>
          <a:bodyPr>
            <a:spAutoFit/>
          </a:bodyPr>
          <a:lstStyle/>
          <a:p>
            <a:pPr>
              <a:spcBef>
                <a:spcPct val="50000"/>
              </a:spcBef>
            </a:pPr>
            <a:endParaRPr lang="en-US">
              <a:latin typeface="Calibri" pitchFamily="34" charset="0"/>
            </a:endParaRPr>
          </a:p>
        </p:txBody>
      </p:sp>
    </p:spTree>
    <p:extLst>
      <p:ext uri="{BB962C8B-B14F-4D97-AF65-F5344CB8AC3E}">
        <p14:creationId xmlns:p14="http://schemas.microsoft.com/office/powerpoint/2010/main" val="34483780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Dice rolling</a:t>
            </a:r>
          </a:p>
        </p:txBody>
      </p:sp>
      <p:sp>
        <p:nvSpPr>
          <p:cNvPr id="3" name="Content Placeholder 2"/>
          <p:cNvSpPr>
            <a:spLocks noGrp="1"/>
          </p:cNvSpPr>
          <p:nvPr>
            <p:ph idx="1"/>
          </p:nvPr>
        </p:nvSpPr>
        <p:spPr>
          <a:xfrm>
            <a:off x="457200" y="1600200"/>
            <a:ext cx="8219256" cy="4493096"/>
          </a:xfrm>
        </p:spPr>
        <p:txBody>
          <a:bodyPr/>
          <a:lstStyle/>
          <a:p>
            <a:r>
              <a:rPr lang="en-GB" dirty="0" smtClean="0"/>
              <a:t>The following command selects a random number from the set {1, 2, 3, 4, 5, 6} (in other words, it represents a simulated dice roll):</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rPr>
              <a:t>sample(1:6, 1)</a:t>
            </a:r>
            <a:endParaRPr lang="en-GB" sz="2600" b="1" dirty="0">
              <a:solidFill>
                <a:srgbClr val="FF0000"/>
              </a:solidFill>
              <a:latin typeface="Courier New" panose="02070309020205020404" pitchFamily="49" charset="0"/>
              <a:cs typeface="Courier New" panose="02070309020205020404" pitchFamily="49" charset="0"/>
            </a:endParaRPr>
          </a:p>
          <a:p>
            <a:endParaRPr lang="en-GB" b="1" dirty="0" smtClean="0">
              <a:solidFill>
                <a:srgbClr val="0070C0"/>
              </a:solidFill>
              <a:latin typeface="Courier New" panose="02070309020205020404" pitchFamily="49" charset="0"/>
              <a:cs typeface="Courier New" panose="02070309020205020404" pitchFamily="49" charset="0"/>
              <a:sym typeface="Symbol"/>
            </a:endParaRPr>
          </a:p>
          <a:p>
            <a:r>
              <a:rPr lang="en-GB" dirty="0" smtClean="0"/>
              <a:t>Run the command a few times to see that the output of the command varies</a:t>
            </a:r>
            <a:endParaRPr lang="en-GB" b="1" dirty="0">
              <a:solidFill>
                <a:srgbClr val="0070C0"/>
              </a:solidFill>
              <a:latin typeface="Courier New" panose="02070309020205020404" pitchFamily="49" charset="0"/>
              <a:cs typeface="Courier New" panose="02070309020205020404" pitchFamily="49" charset="0"/>
              <a:sym typeface="Symbol"/>
            </a:endParaRPr>
          </a:p>
        </p:txBody>
      </p:sp>
    </p:spTree>
    <p:extLst>
      <p:ext uri="{BB962C8B-B14F-4D97-AF65-F5344CB8AC3E}">
        <p14:creationId xmlns:p14="http://schemas.microsoft.com/office/powerpoint/2010/main" val="80410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Dice rolling</a:t>
            </a:r>
          </a:p>
        </p:txBody>
      </p:sp>
      <p:sp>
        <p:nvSpPr>
          <p:cNvPr id="3" name="Content Placeholder 2"/>
          <p:cNvSpPr>
            <a:spLocks noGrp="1"/>
          </p:cNvSpPr>
          <p:nvPr>
            <p:ph idx="1"/>
          </p:nvPr>
        </p:nvSpPr>
        <p:spPr>
          <a:xfrm>
            <a:off x="457200" y="1600200"/>
            <a:ext cx="8219256" cy="4493096"/>
          </a:xfrm>
        </p:spPr>
        <p:txBody>
          <a:bodyPr/>
          <a:lstStyle/>
          <a:p>
            <a:r>
              <a:rPr lang="en-GB" dirty="0" smtClean="0"/>
              <a:t>For rolling two dice, you might think the equivalent command would be </a:t>
            </a:r>
          </a:p>
          <a:p>
            <a:pPr marL="457200" lvl="1" indent="0">
              <a:buNone/>
            </a:pPr>
            <a:r>
              <a:rPr lang="en-GB" b="1" dirty="0" smtClean="0">
                <a:solidFill>
                  <a:srgbClr val="FF0000"/>
                </a:solidFill>
                <a:latin typeface="Courier New" panose="02070309020205020404" pitchFamily="49" charset="0"/>
                <a:cs typeface="Courier New" panose="02070309020205020404" pitchFamily="49" charset="0"/>
              </a:rPr>
              <a:t>sample(1:6, 2)</a:t>
            </a:r>
            <a:endParaRPr lang="en-GB" b="1" dirty="0">
              <a:solidFill>
                <a:srgbClr val="FF0000"/>
              </a:solidFill>
              <a:latin typeface="Courier New" panose="02070309020205020404" pitchFamily="49" charset="0"/>
              <a:cs typeface="Courier New" panose="02070309020205020404" pitchFamily="49" charset="0"/>
            </a:endParaRPr>
          </a:p>
          <a:p>
            <a:pPr marL="0" indent="0">
              <a:buNone/>
            </a:pPr>
            <a:r>
              <a:rPr lang="en-GB" dirty="0"/>
              <a:t> </a:t>
            </a:r>
            <a:r>
              <a:rPr lang="en-GB" dirty="0" smtClean="0"/>
              <a:t>   but this isn't quite correct! Why not?</a:t>
            </a:r>
          </a:p>
          <a:p>
            <a:pPr marL="0" indent="0">
              <a:buNone/>
            </a:pPr>
            <a:r>
              <a:rPr lang="en-GB" dirty="0"/>
              <a:t> </a:t>
            </a:r>
            <a:r>
              <a:rPr lang="en-GB" dirty="0" smtClean="0"/>
              <a:t>   </a:t>
            </a:r>
          </a:p>
        </p:txBody>
      </p:sp>
    </p:spTree>
    <p:extLst>
      <p:ext uri="{BB962C8B-B14F-4D97-AF65-F5344CB8AC3E}">
        <p14:creationId xmlns:p14="http://schemas.microsoft.com/office/powerpoint/2010/main" val="152977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Dice rolling</a:t>
            </a:r>
          </a:p>
        </p:txBody>
      </p:sp>
      <p:sp>
        <p:nvSpPr>
          <p:cNvPr id="3" name="Content Placeholder 2"/>
          <p:cNvSpPr>
            <a:spLocks noGrp="1"/>
          </p:cNvSpPr>
          <p:nvPr>
            <p:ph idx="1"/>
          </p:nvPr>
        </p:nvSpPr>
        <p:spPr>
          <a:xfrm>
            <a:off x="457200" y="1600200"/>
            <a:ext cx="8219256" cy="4493096"/>
          </a:xfrm>
        </p:spPr>
        <p:txBody>
          <a:bodyPr/>
          <a:lstStyle/>
          <a:p>
            <a:r>
              <a:rPr lang="en-GB" dirty="0" smtClean="0"/>
              <a:t>Answer: We need to sample with replacement, otherwise it's impossible to get the same number on both dice</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rPr>
              <a:t>sample(1:6, 2, replace=TRUE)</a:t>
            </a:r>
          </a:p>
          <a:p>
            <a:pPr marL="57150" indent="0">
              <a:buNone/>
            </a:pPr>
            <a:endParaRPr lang="en-GB" dirty="0"/>
          </a:p>
          <a:p>
            <a:pPr marL="514350" indent="-457200"/>
            <a:r>
              <a:rPr lang="en-GB" dirty="0" smtClean="0"/>
              <a:t>How could we confirm that this is doing the right thing?</a:t>
            </a:r>
            <a:endParaRPr lang="en-GB"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391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Dice rolling – a quick simulation</a:t>
            </a:r>
          </a:p>
        </p:txBody>
      </p:sp>
      <p:sp>
        <p:nvSpPr>
          <p:cNvPr id="3" name="Content Placeholder 2"/>
          <p:cNvSpPr>
            <a:spLocks noGrp="1"/>
          </p:cNvSpPr>
          <p:nvPr>
            <p:ph idx="1"/>
          </p:nvPr>
        </p:nvSpPr>
        <p:spPr>
          <a:xfrm>
            <a:off x="457200" y="1600200"/>
            <a:ext cx="8507288" cy="4493096"/>
          </a:xfrm>
        </p:spPr>
        <p:txBody>
          <a:bodyPr/>
          <a:lstStyle/>
          <a:p>
            <a:r>
              <a:rPr lang="en-GB" dirty="0" smtClean="0"/>
              <a:t>Let's roll the pair of dice repeatedly and find the total each time – we'll do 10000 repeats:</a:t>
            </a:r>
          </a:p>
          <a:p>
            <a:pPr marL="457200" lvl="1" indent="0">
              <a:buNone/>
            </a:pPr>
            <a:r>
              <a:rPr lang="en-GB" sz="2600" b="1" dirty="0">
                <a:solidFill>
                  <a:srgbClr val="FF0000"/>
                </a:solidFill>
                <a:latin typeface="Courier New" panose="02070309020205020404" pitchFamily="49" charset="0"/>
                <a:cs typeface="Courier New" panose="02070309020205020404" pitchFamily="49" charset="0"/>
              </a:rPr>
              <a:t>n = </a:t>
            </a:r>
            <a:r>
              <a:rPr lang="en-GB" sz="2600" b="1" dirty="0" smtClean="0">
                <a:solidFill>
                  <a:srgbClr val="FF0000"/>
                </a:solidFill>
                <a:latin typeface="Courier New" panose="02070309020205020404" pitchFamily="49" charset="0"/>
                <a:cs typeface="Courier New" panose="02070309020205020404" pitchFamily="49" charset="0"/>
              </a:rPr>
              <a:t>10000</a:t>
            </a:r>
            <a:endParaRPr lang="en-GB" sz="2600" b="1" dirty="0">
              <a:solidFill>
                <a:srgbClr val="FF0000"/>
              </a:solidFill>
              <a:latin typeface="Courier New" panose="02070309020205020404" pitchFamily="49" charset="0"/>
              <a:cs typeface="Courier New" panose="02070309020205020404" pitchFamily="49" charset="0"/>
            </a:endParaRPr>
          </a:p>
          <a:p>
            <a:pPr marL="457200" lvl="1" indent="0">
              <a:buNone/>
            </a:pPr>
            <a:r>
              <a:rPr lang="en-GB" sz="2600" b="1" dirty="0">
                <a:solidFill>
                  <a:srgbClr val="FF0000"/>
                </a:solidFill>
                <a:latin typeface="Courier New" panose="02070309020205020404" pitchFamily="49" charset="0"/>
                <a:cs typeface="Courier New" panose="02070309020205020404" pitchFamily="49" charset="0"/>
              </a:rPr>
              <a:t>scores = rep(NA, n)</a:t>
            </a:r>
          </a:p>
          <a:p>
            <a:pPr marL="457200" lvl="1" indent="0">
              <a:buNone/>
            </a:pPr>
            <a:r>
              <a:rPr lang="en-GB" sz="2600" b="1" dirty="0">
                <a:solidFill>
                  <a:srgbClr val="FF0000"/>
                </a:solidFill>
                <a:latin typeface="Courier New" panose="02070309020205020404" pitchFamily="49" charset="0"/>
                <a:cs typeface="Courier New" panose="02070309020205020404" pitchFamily="49" charset="0"/>
              </a:rPr>
              <a:t>for (</a:t>
            </a:r>
            <a:r>
              <a:rPr lang="en-GB" sz="2600" b="1" dirty="0" err="1" smtClean="0">
                <a:solidFill>
                  <a:srgbClr val="FF0000"/>
                </a:solidFill>
                <a:latin typeface="Courier New" panose="02070309020205020404" pitchFamily="49" charset="0"/>
                <a:cs typeface="Courier New" panose="02070309020205020404" pitchFamily="49" charset="0"/>
              </a:rPr>
              <a:t>jj</a:t>
            </a:r>
            <a:r>
              <a:rPr lang="en-GB" sz="2600" b="1" dirty="0" smtClean="0">
                <a:solidFill>
                  <a:srgbClr val="FF0000"/>
                </a:solidFill>
                <a:latin typeface="Courier New" panose="02070309020205020404" pitchFamily="49" charset="0"/>
                <a:cs typeface="Courier New" panose="02070309020205020404" pitchFamily="49" charset="0"/>
              </a:rPr>
              <a:t> </a:t>
            </a:r>
            <a:r>
              <a:rPr lang="en-GB" sz="2600" b="1" dirty="0">
                <a:solidFill>
                  <a:srgbClr val="FF0000"/>
                </a:solidFill>
                <a:latin typeface="Courier New" panose="02070309020205020404" pitchFamily="49" charset="0"/>
                <a:cs typeface="Courier New" panose="02070309020205020404" pitchFamily="49" charset="0"/>
              </a:rPr>
              <a:t>in 1:n) {</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rPr>
              <a:t>  roll </a:t>
            </a:r>
            <a:r>
              <a:rPr lang="en-GB" sz="2600" b="1" dirty="0">
                <a:solidFill>
                  <a:srgbClr val="FF0000"/>
                </a:solidFill>
                <a:latin typeface="Courier New" panose="02070309020205020404" pitchFamily="49" charset="0"/>
                <a:cs typeface="Courier New" panose="02070309020205020404" pitchFamily="49" charset="0"/>
              </a:rPr>
              <a:t>= sample(1:6</a:t>
            </a:r>
            <a:r>
              <a:rPr lang="en-GB" sz="2600" b="1" dirty="0" smtClean="0">
                <a:solidFill>
                  <a:srgbClr val="FF0000"/>
                </a:solidFill>
                <a:latin typeface="Courier New" panose="02070309020205020404" pitchFamily="49" charset="0"/>
                <a:cs typeface="Courier New" panose="02070309020205020404" pitchFamily="49" charset="0"/>
              </a:rPr>
              <a:t>, 2, replace=TRUE</a:t>
            </a:r>
            <a:r>
              <a:rPr lang="en-GB" sz="2600" b="1" dirty="0">
                <a:solidFill>
                  <a:srgbClr val="FF0000"/>
                </a:solidFill>
                <a:latin typeface="Courier New" panose="02070309020205020404" pitchFamily="49" charset="0"/>
                <a:cs typeface="Courier New" panose="02070309020205020404" pitchFamily="49" charset="0"/>
              </a:rPr>
              <a:t>)</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rPr>
              <a:t>  scores[</a:t>
            </a:r>
            <a:r>
              <a:rPr lang="en-GB" sz="2600" b="1" dirty="0" err="1" smtClean="0">
                <a:solidFill>
                  <a:srgbClr val="FF0000"/>
                </a:solidFill>
                <a:latin typeface="Courier New" panose="02070309020205020404" pitchFamily="49" charset="0"/>
                <a:cs typeface="Courier New" panose="02070309020205020404" pitchFamily="49" charset="0"/>
              </a:rPr>
              <a:t>jj</a:t>
            </a:r>
            <a:r>
              <a:rPr lang="en-GB" sz="2600" b="1" dirty="0" smtClean="0">
                <a:solidFill>
                  <a:srgbClr val="FF0000"/>
                </a:solidFill>
                <a:latin typeface="Courier New" panose="02070309020205020404" pitchFamily="49" charset="0"/>
                <a:cs typeface="Courier New" panose="02070309020205020404" pitchFamily="49" charset="0"/>
              </a:rPr>
              <a:t>] </a:t>
            </a:r>
            <a:r>
              <a:rPr lang="en-GB" sz="2600" b="1" dirty="0">
                <a:solidFill>
                  <a:srgbClr val="FF0000"/>
                </a:solidFill>
                <a:latin typeface="Courier New" panose="02070309020205020404" pitchFamily="49" charset="0"/>
                <a:cs typeface="Courier New" panose="02070309020205020404" pitchFamily="49" charset="0"/>
              </a:rPr>
              <a:t>= </a:t>
            </a:r>
            <a:r>
              <a:rPr lang="en-GB" sz="2600" b="1" dirty="0" smtClean="0">
                <a:solidFill>
                  <a:srgbClr val="FF0000"/>
                </a:solidFill>
                <a:latin typeface="Courier New" panose="02070309020205020404" pitchFamily="49" charset="0"/>
                <a:cs typeface="Courier New" panose="02070309020205020404" pitchFamily="49" charset="0"/>
              </a:rPr>
              <a:t>sum(roll)</a:t>
            </a:r>
            <a:endParaRPr lang="en-GB" sz="2600" b="1" dirty="0">
              <a:solidFill>
                <a:srgbClr val="FF0000"/>
              </a:solidFill>
              <a:latin typeface="Courier New" panose="02070309020205020404" pitchFamily="49" charset="0"/>
              <a:cs typeface="Courier New" panose="02070309020205020404" pitchFamily="49" charset="0"/>
            </a:endParaRP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rPr>
              <a:t>}</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rPr>
              <a:t>table(scores)</a:t>
            </a:r>
            <a:endParaRPr lang="en-GB" sz="2600" b="1" dirty="0">
              <a:solidFill>
                <a:srgbClr val="FF0000"/>
              </a:solidFill>
              <a:latin typeface="Courier New" panose="02070309020205020404" pitchFamily="49" charset="0"/>
              <a:cs typeface="Courier New" panose="02070309020205020404" pitchFamily="49" charset="0"/>
            </a:endParaRPr>
          </a:p>
          <a:p>
            <a:pPr marL="514350" indent="-457200"/>
            <a:endParaRPr lang="en-GB" dirty="0" smtClean="0"/>
          </a:p>
          <a:p>
            <a:pPr marL="514350" indent="-457200"/>
            <a:endParaRPr lang="en-GB"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334774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p:txBody>
          <a:bodyPr/>
          <a:lstStyle/>
          <a:p>
            <a:pPr eaLnBrk="1" hangingPunct="1">
              <a:spcAft>
                <a:spcPts val="1200"/>
              </a:spcAft>
            </a:pPr>
            <a:endParaRPr lang="en-GB" sz="3600" dirty="0" smtClean="0"/>
          </a:p>
          <a:p>
            <a:pPr eaLnBrk="1" hangingPunct="1">
              <a:spcAft>
                <a:spcPts val="1200"/>
              </a:spcAft>
            </a:pPr>
            <a:endParaRPr lang="en-GB" sz="3600" dirty="0" smtClean="0"/>
          </a:p>
          <a:p>
            <a:pPr eaLnBrk="1" hangingPunct="1">
              <a:spcAft>
                <a:spcPts val="1200"/>
              </a:spcAft>
            </a:pPr>
            <a:endParaRPr lang="en-GB" sz="3200" dirty="0" smtClean="0"/>
          </a:p>
          <a:p>
            <a:pPr eaLnBrk="1" hangingPunct="1">
              <a:spcAft>
                <a:spcPts val="1200"/>
              </a:spcAft>
            </a:pPr>
            <a:endParaRPr lang="en-GB" sz="36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567" y="535201"/>
            <a:ext cx="7224866" cy="5846127"/>
          </a:xfrm>
          <a:prstGeom prst="rect">
            <a:avLst/>
          </a:prstGeom>
        </p:spPr>
      </p:pic>
    </p:spTree>
    <p:extLst>
      <p:ext uri="{BB962C8B-B14F-4D97-AF65-F5344CB8AC3E}">
        <p14:creationId xmlns:p14="http://schemas.microsoft.com/office/powerpoint/2010/main" val="182055129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Dice rolling – creating a </a:t>
            </a:r>
            <a:r>
              <a:rPr lang="en-GB" sz="4000" b="1" dirty="0" err="1" smtClean="0"/>
              <a:t>barplot</a:t>
            </a:r>
            <a:endParaRPr lang="en-GB" sz="4000" b="1" dirty="0" smtClean="0"/>
          </a:p>
        </p:txBody>
      </p:sp>
      <p:sp>
        <p:nvSpPr>
          <p:cNvPr id="3" name="Content Placeholder 2"/>
          <p:cNvSpPr>
            <a:spLocks noGrp="1"/>
          </p:cNvSpPr>
          <p:nvPr>
            <p:ph idx="1"/>
          </p:nvPr>
        </p:nvSpPr>
        <p:spPr>
          <a:xfrm>
            <a:off x="457200" y="1600200"/>
            <a:ext cx="8507288" cy="4493096"/>
          </a:xfrm>
        </p:spPr>
        <p:txBody>
          <a:bodyPr/>
          <a:lstStyle/>
          <a:p>
            <a:r>
              <a:rPr lang="en-GB" dirty="0" smtClean="0"/>
              <a:t>We can use R to generate a simple bar chart to illustrate this:</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rPr>
              <a:t>barplot</a:t>
            </a:r>
            <a:r>
              <a:rPr lang="en-GB" sz="2600" b="1" dirty="0" smtClean="0">
                <a:solidFill>
                  <a:srgbClr val="FF0000"/>
                </a:solidFill>
                <a:latin typeface="Courier New" panose="02070309020205020404" pitchFamily="49" charset="0"/>
                <a:cs typeface="Courier New" panose="02070309020205020404" pitchFamily="49" charset="0"/>
              </a:rPr>
              <a:t>(table(scores))</a:t>
            </a:r>
          </a:p>
          <a:p>
            <a:pPr marL="514350" indent="-457200"/>
            <a:endParaRPr lang="en-GB" dirty="0" smtClean="0"/>
          </a:p>
          <a:p>
            <a:r>
              <a:rPr lang="en-GB" dirty="0" smtClean="0"/>
              <a:t>With labels and colour:</a:t>
            </a:r>
          </a:p>
          <a:p>
            <a:pPr marL="457200" lvl="1" indent="0">
              <a:buNone/>
            </a:pPr>
            <a:r>
              <a:rPr lang="en-GB" sz="2600" b="1" dirty="0" err="1">
                <a:solidFill>
                  <a:srgbClr val="FF0000"/>
                </a:solidFill>
                <a:latin typeface="Courier New" panose="02070309020205020404" pitchFamily="49" charset="0"/>
                <a:cs typeface="Courier New" panose="02070309020205020404" pitchFamily="49" charset="0"/>
              </a:rPr>
              <a:t>barplot</a:t>
            </a:r>
            <a:r>
              <a:rPr lang="en-GB" sz="2600" b="1" dirty="0">
                <a:solidFill>
                  <a:srgbClr val="FF0000"/>
                </a:solidFill>
                <a:latin typeface="Courier New" panose="02070309020205020404" pitchFamily="49" charset="0"/>
                <a:cs typeface="Courier New" panose="02070309020205020404" pitchFamily="49" charset="0"/>
              </a:rPr>
              <a:t>(table(scores</a:t>
            </a:r>
            <a:r>
              <a:rPr lang="en-GB" sz="2600" b="1" dirty="0" smtClean="0">
                <a:solidFill>
                  <a:srgbClr val="FF0000"/>
                </a:solidFill>
                <a:latin typeface="Courier New" panose="02070309020205020404" pitchFamily="49" charset="0"/>
                <a:cs typeface="Courier New" panose="02070309020205020404" pitchFamily="49" charset="0"/>
              </a:rPr>
              <a:t>), </a:t>
            </a:r>
            <a:r>
              <a:rPr lang="en-GB" sz="2600" b="1" dirty="0" err="1" smtClean="0">
                <a:solidFill>
                  <a:srgbClr val="FF0000"/>
                </a:solidFill>
                <a:latin typeface="Courier New" panose="02070309020205020404" pitchFamily="49" charset="0"/>
                <a:cs typeface="Courier New" panose="02070309020205020404" pitchFamily="49" charset="0"/>
              </a:rPr>
              <a:t>xlab</a:t>
            </a:r>
            <a:r>
              <a:rPr lang="en-GB" sz="2600" b="1" dirty="0" smtClean="0">
                <a:solidFill>
                  <a:srgbClr val="FF0000"/>
                </a:solidFill>
                <a:latin typeface="Courier New" panose="02070309020205020404" pitchFamily="49" charset="0"/>
                <a:cs typeface="Courier New" panose="02070309020205020404" pitchFamily="49" charset="0"/>
              </a:rPr>
              <a:t>="Score", </a:t>
            </a:r>
            <a:r>
              <a:rPr lang="en-GB" sz="2600" b="1" dirty="0" err="1" smtClean="0">
                <a:solidFill>
                  <a:srgbClr val="FF0000"/>
                </a:solidFill>
                <a:latin typeface="Courier New" panose="02070309020205020404" pitchFamily="49" charset="0"/>
                <a:cs typeface="Courier New" panose="02070309020205020404" pitchFamily="49" charset="0"/>
              </a:rPr>
              <a:t>ylab</a:t>
            </a:r>
            <a:r>
              <a:rPr lang="en-GB" sz="2600" b="1" dirty="0">
                <a:solidFill>
                  <a:srgbClr val="FF0000"/>
                </a:solidFill>
                <a:latin typeface="Courier New" panose="02070309020205020404" pitchFamily="49" charset="0"/>
                <a:cs typeface="Courier New" panose="02070309020205020404" pitchFamily="49" charset="0"/>
              </a:rPr>
              <a:t>="Frequency</a:t>
            </a:r>
            <a:r>
              <a:rPr lang="en-GB" sz="2600" b="1" dirty="0" smtClean="0">
                <a:solidFill>
                  <a:srgbClr val="FF0000"/>
                </a:solidFill>
                <a:latin typeface="Courier New" panose="02070309020205020404" pitchFamily="49" charset="0"/>
                <a:cs typeface="Courier New" panose="02070309020205020404" pitchFamily="49" charset="0"/>
              </a:rPr>
              <a:t>", col="red")</a:t>
            </a:r>
            <a:endParaRPr lang="en-GB" dirty="0" smtClean="0"/>
          </a:p>
          <a:p>
            <a:pPr marL="514350" indent="-457200"/>
            <a:endParaRPr lang="en-GB"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8621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643192" cy="989013"/>
          </a:xfrm>
        </p:spPr>
        <p:txBody>
          <a:bodyPr/>
          <a:lstStyle/>
          <a:p>
            <a:pPr eaLnBrk="1" hangingPunct="1"/>
            <a:r>
              <a:rPr lang="en-GB" sz="4000" b="1" dirty="0" smtClean="0"/>
              <a:t>Dice rolling – an animated version!</a:t>
            </a:r>
          </a:p>
        </p:txBody>
      </p:sp>
      <p:sp>
        <p:nvSpPr>
          <p:cNvPr id="3" name="Content Placeholder 2"/>
          <p:cNvSpPr>
            <a:spLocks noGrp="1"/>
          </p:cNvSpPr>
          <p:nvPr>
            <p:ph idx="1"/>
          </p:nvPr>
        </p:nvSpPr>
        <p:spPr>
          <a:xfrm>
            <a:off x="457200" y="1600200"/>
            <a:ext cx="8507288" cy="4493096"/>
          </a:xfrm>
        </p:spPr>
        <p:txBody>
          <a:bodyPr/>
          <a:lstStyle/>
          <a:p>
            <a:pPr marL="457200" lvl="1" indent="0">
              <a:buNone/>
            </a:pPr>
            <a:r>
              <a:rPr lang="en-GB" sz="2200" b="1" dirty="0">
                <a:solidFill>
                  <a:srgbClr val="FF0000"/>
                </a:solidFill>
                <a:latin typeface="Courier New" panose="02070309020205020404" pitchFamily="49" charset="0"/>
                <a:cs typeface="Courier New" panose="02070309020205020404" pitchFamily="49" charset="0"/>
              </a:rPr>
              <a:t>n = </a:t>
            </a:r>
            <a:r>
              <a:rPr lang="en-GB" sz="2200" b="1" dirty="0" smtClean="0">
                <a:solidFill>
                  <a:srgbClr val="FF0000"/>
                </a:solidFill>
                <a:latin typeface="Courier New" panose="02070309020205020404" pitchFamily="49" charset="0"/>
                <a:cs typeface="Courier New" panose="02070309020205020404" pitchFamily="49" charset="0"/>
              </a:rPr>
              <a:t>10000</a:t>
            </a:r>
            <a:endParaRPr lang="en-GB" sz="2200" b="1" dirty="0">
              <a:solidFill>
                <a:srgbClr val="FF0000"/>
              </a:solidFill>
              <a:latin typeface="Courier New" panose="02070309020205020404" pitchFamily="49" charset="0"/>
              <a:cs typeface="Courier New" panose="02070309020205020404" pitchFamily="49" charset="0"/>
            </a:endParaRPr>
          </a:p>
          <a:p>
            <a:pPr marL="457200" lvl="1" indent="0">
              <a:buNone/>
            </a:pPr>
            <a:r>
              <a:rPr lang="en-GB" sz="2200" b="1" dirty="0">
                <a:solidFill>
                  <a:srgbClr val="FF0000"/>
                </a:solidFill>
                <a:latin typeface="Courier New" panose="02070309020205020404" pitchFamily="49" charset="0"/>
                <a:cs typeface="Courier New" panose="02070309020205020404" pitchFamily="49" charset="0"/>
              </a:rPr>
              <a:t>scores = rep(NA, n)</a:t>
            </a:r>
          </a:p>
          <a:p>
            <a:pPr marL="457200" lvl="1" indent="0">
              <a:buNone/>
            </a:pPr>
            <a:r>
              <a:rPr lang="en-GB" sz="2200" b="1" dirty="0">
                <a:solidFill>
                  <a:srgbClr val="FF0000"/>
                </a:solidFill>
                <a:latin typeface="Courier New" panose="02070309020205020404" pitchFamily="49" charset="0"/>
                <a:cs typeface="Courier New" panose="02070309020205020404" pitchFamily="49" charset="0"/>
              </a:rPr>
              <a:t>for (</a:t>
            </a:r>
            <a:r>
              <a:rPr lang="en-GB" sz="2200" b="1" dirty="0" err="1">
                <a:solidFill>
                  <a:srgbClr val="FF0000"/>
                </a:solidFill>
                <a:latin typeface="Courier New" panose="02070309020205020404" pitchFamily="49" charset="0"/>
                <a:cs typeface="Courier New" panose="02070309020205020404" pitchFamily="49" charset="0"/>
              </a:rPr>
              <a:t>jj</a:t>
            </a:r>
            <a:r>
              <a:rPr lang="en-GB" sz="2200" b="1" dirty="0">
                <a:solidFill>
                  <a:srgbClr val="FF0000"/>
                </a:solidFill>
                <a:latin typeface="Courier New" panose="02070309020205020404" pitchFamily="49" charset="0"/>
                <a:cs typeface="Courier New" panose="02070309020205020404" pitchFamily="49" charset="0"/>
              </a:rPr>
              <a:t> in 1:n) {</a:t>
            </a:r>
          </a:p>
          <a:p>
            <a:pPr marL="457200" lvl="1" indent="0">
              <a:buNone/>
            </a:pPr>
            <a:r>
              <a:rPr lang="en-GB" sz="2200" b="1" dirty="0">
                <a:solidFill>
                  <a:srgbClr val="FF0000"/>
                </a:solidFill>
                <a:latin typeface="Courier New" panose="02070309020205020404" pitchFamily="49" charset="0"/>
                <a:cs typeface="Courier New" panose="02070309020205020404" pitchFamily="49" charset="0"/>
              </a:rPr>
              <a:t>  roll = sample(1:6, 2, replace=TRUE)</a:t>
            </a:r>
          </a:p>
          <a:p>
            <a:pPr marL="457200" lvl="1" indent="0">
              <a:buNone/>
            </a:pPr>
            <a:r>
              <a:rPr lang="en-GB" sz="2200" b="1" dirty="0">
                <a:solidFill>
                  <a:srgbClr val="FF0000"/>
                </a:solidFill>
                <a:latin typeface="Courier New" panose="02070309020205020404" pitchFamily="49" charset="0"/>
                <a:cs typeface="Courier New" panose="02070309020205020404" pitchFamily="49" charset="0"/>
              </a:rPr>
              <a:t>  scores[</a:t>
            </a:r>
            <a:r>
              <a:rPr lang="en-GB" sz="2200" b="1" dirty="0" err="1">
                <a:solidFill>
                  <a:srgbClr val="FF0000"/>
                </a:solidFill>
                <a:latin typeface="Courier New" panose="02070309020205020404" pitchFamily="49" charset="0"/>
                <a:cs typeface="Courier New" panose="02070309020205020404" pitchFamily="49" charset="0"/>
              </a:rPr>
              <a:t>jj</a:t>
            </a:r>
            <a:r>
              <a:rPr lang="en-GB" sz="2200" b="1" dirty="0">
                <a:solidFill>
                  <a:srgbClr val="FF0000"/>
                </a:solidFill>
                <a:latin typeface="Courier New" panose="02070309020205020404" pitchFamily="49" charset="0"/>
                <a:cs typeface="Courier New" panose="02070309020205020404" pitchFamily="49" charset="0"/>
              </a:rPr>
              <a:t>] = sum(roll</a:t>
            </a:r>
            <a:r>
              <a:rPr lang="en-GB" sz="2200" b="1" dirty="0" smtClean="0">
                <a:solidFill>
                  <a:srgbClr val="FF0000"/>
                </a:solidFill>
                <a:latin typeface="Courier New" panose="02070309020205020404" pitchFamily="49" charset="0"/>
                <a:cs typeface="Courier New" panose="02070309020205020404" pitchFamily="49" charset="0"/>
              </a:rPr>
              <a:t>)</a:t>
            </a:r>
          </a:p>
          <a:p>
            <a:pPr marL="457200" lvl="1" indent="0">
              <a:buNone/>
            </a:pPr>
            <a:r>
              <a:rPr lang="en-GB" sz="2200" b="1" dirty="0" smtClean="0">
                <a:solidFill>
                  <a:srgbClr val="FF0000"/>
                </a:solidFill>
                <a:latin typeface="Courier New" panose="02070309020205020404" pitchFamily="49" charset="0"/>
                <a:cs typeface="Courier New" panose="02070309020205020404" pitchFamily="49" charset="0"/>
              </a:rPr>
              <a:t>  if (</a:t>
            </a:r>
            <a:r>
              <a:rPr lang="en-GB" sz="2200" b="1" dirty="0" err="1" smtClean="0">
                <a:solidFill>
                  <a:srgbClr val="FF0000"/>
                </a:solidFill>
                <a:latin typeface="Courier New" panose="02070309020205020404" pitchFamily="49" charset="0"/>
                <a:cs typeface="Courier New" panose="02070309020205020404" pitchFamily="49" charset="0"/>
              </a:rPr>
              <a:t>jj</a:t>
            </a:r>
            <a:r>
              <a:rPr lang="en-GB" sz="2200" b="1" dirty="0" smtClean="0">
                <a:solidFill>
                  <a:srgbClr val="FF0000"/>
                </a:solidFill>
                <a:latin typeface="Courier New" panose="02070309020205020404" pitchFamily="49" charset="0"/>
                <a:cs typeface="Courier New" panose="02070309020205020404" pitchFamily="49" charset="0"/>
              </a:rPr>
              <a:t>%%50 == 0) {</a:t>
            </a:r>
          </a:p>
          <a:p>
            <a:pPr marL="457200" lvl="1" indent="0">
              <a:buNone/>
            </a:pPr>
            <a:r>
              <a:rPr lang="en-GB" sz="2200" b="1" dirty="0">
                <a:solidFill>
                  <a:srgbClr val="FF0000"/>
                </a:solidFill>
                <a:latin typeface="Courier New" panose="02070309020205020404" pitchFamily="49" charset="0"/>
                <a:cs typeface="Courier New" panose="02070309020205020404" pitchFamily="49" charset="0"/>
              </a:rPr>
              <a:t> </a:t>
            </a:r>
            <a:r>
              <a:rPr lang="en-GB" sz="2200" b="1" dirty="0" smtClean="0">
                <a:solidFill>
                  <a:srgbClr val="FF0000"/>
                </a:solidFill>
                <a:latin typeface="Courier New" panose="02070309020205020404" pitchFamily="49" charset="0"/>
                <a:cs typeface="Courier New" panose="02070309020205020404" pitchFamily="49" charset="0"/>
              </a:rPr>
              <a:t>   </a:t>
            </a:r>
            <a:r>
              <a:rPr lang="en-GB" sz="2200" b="1" dirty="0" err="1" smtClean="0">
                <a:solidFill>
                  <a:srgbClr val="FF0000"/>
                </a:solidFill>
                <a:latin typeface="Courier New" panose="02070309020205020404" pitchFamily="49" charset="0"/>
                <a:cs typeface="Courier New" panose="02070309020205020404" pitchFamily="49" charset="0"/>
              </a:rPr>
              <a:t>barplot</a:t>
            </a:r>
            <a:r>
              <a:rPr lang="en-GB" sz="2200" b="1" dirty="0" smtClean="0">
                <a:solidFill>
                  <a:srgbClr val="FF0000"/>
                </a:solidFill>
                <a:latin typeface="Courier New" panose="02070309020205020404" pitchFamily="49" charset="0"/>
                <a:cs typeface="Courier New" panose="02070309020205020404" pitchFamily="49" charset="0"/>
              </a:rPr>
              <a:t>(table(scores</a:t>
            </a:r>
            <a:r>
              <a:rPr lang="en-GB" sz="2200" b="1" dirty="0">
                <a:solidFill>
                  <a:srgbClr val="FF0000"/>
                </a:solidFill>
                <a:latin typeface="Courier New" panose="02070309020205020404" pitchFamily="49" charset="0"/>
                <a:cs typeface="Courier New" panose="02070309020205020404" pitchFamily="49" charset="0"/>
              </a:rPr>
              <a:t>), </a:t>
            </a:r>
            <a:r>
              <a:rPr lang="en-GB" sz="2200" b="1" dirty="0" err="1">
                <a:solidFill>
                  <a:srgbClr val="FF0000"/>
                </a:solidFill>
                <a:latin typeface="Courier New" panose="02070309020205020404" pitchFamily="49" charset="0"/>
                <a:cs typeface="Courier New" panose="02070309020205020404" pitchFamily="49" charset="0"/>
              </a:rPr>
              <a:t>xlab</a:t>
            </a:r>
            <a:r>
              <a:rPr lang="en-GB" sz="2200" b="1" dirty="0">
                <a:solidFill>
                  <a:srgbClr val="FF0000"/>
                </a:solidFill>
                <a:latin typeface="Courier New" panose="02070309020205020404" pitchFamily="49" charset="0"/>
                <a:cs typeface="Courier New" panose="02070309020205020404" pitchFamily="49" charset="0"/>
              </a:rPr>
              <a:t>="Score</a:t>
            </a:r>
            <a:r>
              <a:rPr lang="en-GB" sz="2200" b="1" dirty="0" smtClean="0">
                <a:solidFill>
                  <a:srgbClr val="FF0000"/>
                </a:solidFill>
                <a:latin typeface="Courier New" panose="02070309020205020404" pitchFamily="49" charset="0"/>
                <a:cs typeface="Courier New" panose="02070309020205020404" pitchFamily="49" charset="0"/>
              </a:rPr>
              <a:t>",</a:t>
            </a:r>
          </a:p>
          <a:p>
            <a:pPr marL="457200" lvl="1" indent="0">
              <a:buNone/>
            </a:pPr>
            <a:r>
              <a:rPr lang="en-GB" sz="2200" b="1" dirty="0" smtClean="0">
                <a:solidFill>
                  <a:srgbClr val="FF0000"/>
                </a:solidFill>
                <a:latin typeface="Courier New" panose="02070309020205020404" pitchFamily="49" charset="0"/>
                <a:cs typeface="Courier New" panose="02070309020205020404" pitchFamily="49" charset="0"/>
              </a:rPr>
              <a:t>    </a:t>
            </a:r>
            <a:r>
              <a:rPr lang="en-GB" sz="2200" b="1" dirty="0" err="1" smtClean="0">
                <a:solidFill>
                  <a:srgbClr val="FF0000"/>
                </a:solidFill>
                <a:latin typeface="Courier New" panose="02070309020205020404" pitchFamily="49" charset="0"/>
                <a:cs typeface="Courier New" panose="02070309020205020404" pitchFamily="49" charset="0"/>
              </a:rPr>
              <a:t>ylab</a:t>
            </a:r>
            <a:r>
              <a:rPr lang="en-GB" sz="2200" b="1" dirty="0">
                <a:solidFill>
                  <a:srgbClr val="FF0000"/>
                </a:solidFill>
                <a:latin typeface="Courier New" panose="02070309020205020404" pitchFamily="49" charset="0"/>
                <a:cs typeface="Courier New" panose="02070309020205020404" pitchFamily="49" charset="0"/>
              </a:rPr>
              <a:t>="Frequency", col="red</a:t>
            </a:r>
            <a:r>
              <a:rPr lang="en-GB" sz="2200" b="1" dirty="0" smtClean="0">
                <a:solidFill>
                  <a:srgbClr val="FF0000"/>
                </a:solidFill>
                <a:latin typeface="Courier New" panose="02070309020205020404" pitchFamily="49" charset="0"/>
                <a:cs typeface="Courier New" panose="02070309020205020404" pitchFamily="49" charset="0"/>
              </a:rPr>
              <a:t>")</a:t>
            </a:r>
          </a:p>
          <a:p>
            <a:pPr marL="457200" lvl="1" indent="0">
              <a:buNone/>
            </a:pPr>
            <a:r>
              <a:rPr lang="en-GB" sz="2200" b="1" dirty="0" smtClean="0">
                <a:solidFill>
                  <a:srgbClr val="FF0000"/>
                </a:solidFill>
                <a:latin typeface="Courier New" panose="02070309020205020404" pitchFamily="49" charset="0"/>
                <a:cs typeface="Courier New" panose="02070309020205020404" pitchFamily="49" charset="0"/>
              </a:rPr>
              <a:t>    </a:t>
            </a:r>
            <a:r>
              <a:rPr lang="en-GB" sz="2200" b="1" dirty="0" err="1" smtClean="0">
                <a:solidFill>
                  <a:srgbClr val="FF0000"/>
                </a:solidFill>
                <a:latin typeface="Courier New" panose="02070309020205020404" pitchFamily="49" charset="0"/>
                <a:cs typeface="Courier New" panose="02070309020205020404" pitchFamily="49" charset="0"/>
              </a:rPr>
              <a:t>Sys.sleep</a:t>
            </a:r>
            <a:r>
              <a:rPr lang="en-GB" sz="2200" b="1" dirty="0" smtClean="0">
                <a:solidFill>
                  <a:srgbClr val="FF0000"/>
                </a:solidFill>
                <a:latin typeface="Courier New" panose="02070309020205020404" pitchFamily="49" charset="0"/>
                <a:cs typeface="Courier New" panose="02070309020205020404" pitchFamily="49" charset="0"/>
              </a:rPr>
              <a:t>(0.1)</a:t>
            </a:r>
            <a:endParaRPr lang="en-GB" sz="2200" dirty="0"/>
          </a:p>
          <a:p>
            <a:pPr marL="457200" lvl="1" indent="0">
              <a:buNone/>
            </a:pPr>
            <a:r>
              <a:rPr lang="en-GB" sz="2200" b="1" dirty="0" smtClean="0">
                <a:solidFill>
                  <a:srgbClr val="FF0000"/>
                </a:solidFill>
                <a:latin typeface="Courier New" panose="02070309020205020404" pitchFamily="49" charset="0"/>
                <a:cs typeface="Courier New" panose="02070309020205020404" pitchFamily="49" charset="0"/>
              </a:rPr>
              <a:t>  }</a:t>
            </a:r>
            <a:endParaRPr lang="en-GB" sz="2200" b="1" dirty="0">
              <a:solidFill>
                <a:srgbClr val="FF0000"/>
              </a:solidFill>
              <a:latin typeface="Courier New" panose="02070309020205020404" pitchFamily="49" charset="0"/>
              <a:cs typeface="Courier New" panose="02070309020205020404" pitchFamily="49" charset="0"/>
            </a:endParaRPr>
          </a:p>
          <a:p>
            <a:pPr marL="457200" lvl="1" indent="0">
              <a:buNone/>
            </a:pPr>
            <a:r>
              <a:rPr lang="en-GB" sz="2200" b="1" dirty="0">
                <a:solidFill>
                  <a:srgbClr val="FF0000"/>
                </a:solidFill>
                <a:latin typeface="Courier New" panose="02070309020205020404" pitchFamily="49" charset="0"/>
                <a:cs typeface="Courier New" panose="02070309020205020404" pitchFamily="49" charset="0"/>
              </a:rPr>
              <a:t>}</a:t>
            </a:r>
          </a:p>
          <a:p>
            <a:pPr marL="514350" indent="-457200"/>
            <a:endParaRPr lang="en-GB"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0895769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Dice rolling – creating a histogram</a:t>
            </a:r>
          </a:p>
        </p:txBody>
      </p:sp>
      <p:sp>
        <p:nvSpPr>
          <p:cNvPr id="3" name="Content Placeholder 2"/>
          <p:cNvSpPr>
            <a:spLocks noGrp="1"/>
          </p:cNvSpPr>
          <p:nvPr>
            <p:ph idx="1"/>
          </p:nvPr>
        </p:nvSpPr>
        <p:spPr>
          <a:xfrm>
            <a:off x="457200" y="1600200"/>
            <a:ext cx="8507288" cy="4493096"/>
          </a:xfrm>
        </p:spPr>
        <p:txBody>
          <a:bodyPr/>
          <a:lstStyle/>
          <a:p>
            <a:r>
              <a:rPr lang="en-GB" dirty="0" smtClean="0"/>
              <a:t>There is also a built-in histogram function, called "</a:t>
            </a:r>
            <a:r>
              <a:rPr lang="en-GB" dirty="0" err="1" smtClean="0"/>
              <a:t>hist</a:t>
            </a:r>
            <a:r>
              <a:rPr lang="en-GB" dirty="0" smtClean="0"/>
              <a:t>", though care should be taken with the breaks that are used, as these can significantly affect the appearance of the chart</a:t>
            </a:r>
          </a:p>
          <a:p>
            <a:r>
              <a:rPr lang="en-GB" dirty="0" smtClean="0"/>
              <a:t>For instance, compare the following:</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rPr>
              <a:t>hist</a:t>
            </a:r>
            <a:r>
              <a:rPr lang="en-GB" sz="2600" b="1" dirty="0" smtClean="0">
                <a:solidFill>
                  <a:srgbClr val="FF0000"/>
                </a:solidFill>
                <a:latin typeface="Courier New" panose="02070309020205020404" pitchFamily="49" charset="0"/>
                <a:cs typeface="Courier New" panose="02070309020205020404" pitchFamily="49" charset="0"/>
              </a:rPr>
              <a:t>(scores)</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rPr>
              <a:t>hist</a:t>
            </a:r>
            <a:r>
              <a:rPr lang="en-GB" sz="2600" b="1" dirty="0" smtClean="0">
                <a:solidFill>
                  <a:srgbClr val="FF0000"/>
                </a:solidFill>
                <a:latin typeface="Courier New" panose="02070309020205020404" pitchFamily="49" charset="0"/>
                <a:cs typeface="Courier New" panose="02070309020205020404" pitchFamily="49" charset="0"/>
              </a:rPr>
              <a:t>(scores, breaks=</a:t>
            </a:r>
            <a:r>
              <a:rPr lang="en-GB" sz="2600" b="1" dirty="0" err="1" smtClean="0">
                <a:solidFill>
                  <a:srgbClr val="FF0000"/>
                </a:solidFill>
                <a:latin typeface="Courier New" panose="02070309020205020404" pitchFamily="49" charset="0"/>
                <a:cs typeface="Courier New" panose="02070309020205020404" pitchFamily="49" charset="0"/>
              </a:rPr>
              <a:t>seq</a:t>
            </a:r>
            <a:r>
              <a:rPr lang="en-GB" sz="2600" b="1" dirty="0" smtClean="0">
                <a:solidFill>
                  <a:srgbClr val="FF0000"/>
                </a:solidFill>
                <a:latin typeface="Courier New" panose="02070309020205020404" pitchFamily="49" charset="0"/>
                <a:cs typeface="Courier New" panose="02070309020205020404" pitchFamily="49" charset="0"/>
              </a:rPr>
              <a:t>(1.5,12.5,1))</a:t>
            </a:r>
            <a:endParaRPr lang="en-GB" sz="26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8179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Dice rolling – creating a histogram</a:t>
            </a:r>
          </a:p>
        </p:txBody>
      </p:sp>
      <p:sp>
        <p:nvSpPr>
          <p:cNvPr id="3" name="Content Placeholder 2"/>
          <p:cNvSpPr>
            <a:spLocks noGrp="1"/>
          </p:cNvSpPr>
          <p:nvPr>
            <p:ph idx="1"/>
          </p:nvPr>
        </p:nvSpPr>
        <p:spPr>
          <a:xfrm>
            <a:off x="457200" y="1600200"/>
            <a:ext cx="8147248" cy="4493096"/>
          </a:xfrm>
        </p:spPr>
        <p:txBody>
          <a:bodyPr/>
          <a:lstStyle/>
          <a:p>
            <a:r>
              <a:rPr lang="en-GB" dirty="0" smtClean="0"/>
              <a:t>Strictly speaking, the y-axis in a histogram should represent frequency density (though if the bar widths are all equal then it makes no real difference to the chart's appearance)</a:t>
            </a:r>
          </a:p>
          <a:p>
            <a:r>
              <a:rPr lang="en-GB" dirty="0" smtClean="0"/>
              <a:t>The following command shows the same histogram with density on the y-axis:</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rPr>
              <a:t>hist</a:t>
            </a:r>
            <a:r>
              <a:rPr lang="en-GB" sz="2600" b="1" dirty="0" smtClean="0">
                <a:solidFill>
                  <a:srgbClr val="FF0000"/>
                </a:solidFill>
                <a:latin typeface="Courier New" panose="02070309020205020404" pitchFamily="49" charset="0"/>
                <a:cs typeface="Courier New" panose="02070309020205020404" pitchFamily="49" charset="0"/>
              </a:rPr>
              <a:t>(scores, breaks=</a:t>
            </a:r>
            <a:r>
              <a:rPr lang="en-GB" sz="2600" b="1" dirty="0" err="1" smtClean="0">
                <a:solidFill>
                  <a:srgbClr val="FF0000"/>
                </a:solidFill>
                <a:latin typeface="Courier New" panose="02070309020205020404" pitchFamily="49" charset="0"/>
                <a:cs typeface="Courier New" panose="02070309020205020404" pitchFamily="49" charset="0"/>
              </a:rPr>
              <a:t>seq</a:t>
            </a:r>
            <a:r>
              <a:rPr lang="en-GB" sz="2600" b="1" dirty="0" smtClean="0">
                <a:solidFill>
                  <a:srgbClr val="FF0000"/>
                </a:solidFill>
                <a:latin typeface="Courier New" panose="02070309020205020404" pitchFamily="49" charset="0"/>
                <a:cs typeface="Courier New" panose="02070309020205020404" pitchFamily="49" charset="0"/>
              </a:rPr>
              <a:t>(1.5,12.5,1), </a:t>
            </a:r>
            <a:r>
              <a:rPr lang="en-GB" sz="2600" b="1" dirty="0" err="1" smtClean="0">
                <a:solidFill>
                  <a:srgbClr val="FF0000"/>
                </a:solidFill>
                <a:latin typeface="Courier New" panose="02070309020205020404" pitchFamily="49" charset="0"/>
                <a:cs typeface="Courier New" panose="02070309020205020404" pitchFamily="49" charset="0"/>
              </a:rPr>
              <a:t>freq</a:t>
            </a:r>
            <a:r>
              <a:rPr lang="en-GB" sz="2600" b="1" dirty="0" smtClean="0">
                <a:solidFill>
                  <a:srgbClr val="FF0000"/>
                </a:solidFill>
                <a:latin typeface="Courier New" panose="02070309020205020404" pitchFamily="49" charset="0"/>
                <a:cs typeface="Courier New" panose="02070309020205020404" pitchFamily="49" charset="0"/>
              </a:rPr>
              <a:t>=FALSE)</a:t>
            </a:r>
            <a:endParaRPr lang="en-GB" sz="26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7034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Dice rolling – using </a:t>
            </a:r>
            <a:r>
              <a:rPr lang="en-GB" sz="4000" b="1" dirty="0" err="1" smtClean="0"/>
              <a:t>set.seed</a:t>
            </a:r>
            <a:endParaRPr lang="en-GB" sz="4000" b="1" dirty="0" smtClean="0"/>
          </a:p>
        </p:txBody>
      </p:sp>
      <p:sp>
        <p:nvSpPr>
          <p:cNvPr id="3" name="Content Placeholder 2"/>
          <p:cNvSpPr>
            <a:spLocks noGrp="1"/>
          </p:cNvSpPr>
          <p:nvPr>
            <p:ph idx="1"/>
          </p:nvPr>
        </p:nvSpPr>
        <p:spPr>
          <a:xfrm>
            <a:off x="457200" y="1600200"/>
            <a:ext cx="8507288" cy="4493096"/>
          </a:xfrm>
        </p:spPr>
        <p:txBody>
          <a:bodyPr/>
          <a:lstStyle/>
          <a:p>
            <a:r>
              <a:rPr lang="en-GB" dirty="0" smtClean="0"/>
              <a:t>To set the random seed in R, use "</a:t>
            </a:r>
            <a:r>
              <a:rPr lang="en-GB" dirty="0" err="1" smtClean="0"/>
              <a:t>set.seed</a:t>
            </a:r>
            <a:r>
              <a:rPr lang="en-GB" dirty="0" smtClean="0"/>
              <a:t>":</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rPr>
              <a:t>set.seed</a:t>
            </a:r>
            <a:r>
              <a:rPr lang="en-GB" sz="2600" b="1" dirty="0" smtClean="0">
                <a:solidFill>
                  <a:srgbClr val="FF0000"/>
                </a:solidFill>
                <a:latin typeface="Courier New" panose="02070309020205020404" pitchFamily="49" charset="0"/>
                <a:cs typeface="Courier New" panose="02070309020205020404" pitchFamily="49" charset="0"/>
              </a:rPr>
              <a:t>(1)</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rPr>
              <a:t>n </a:t>
            </a:r>
            <a:r>
              <a:rPr lang="en-GB" sz="2600" b="1" dirty="0">
                <a:solidFill>
                  <a:srgbClr val="FF0000"/>
                </a:solidFill>
                <a:latin typeface="Courier New" panose="02070309020205020404" pitchFamily="49" charset="0"/>
                <a:cs typeface="Courier New" panose="02070309020205020404" pitchFamily="49" charset="0"/>
              </a:rPr>
              <a:t>= </a:t>
            </a:r>
            <a:r>
              <a:rPr lang="en-GB" sz="2600" b="1" dirty="0" smtClean="0">
                <a:solidFill>
                  <a:srgbClr val="FF0000"/>
                </a:solidFill>
                <a:latin typeface="Courier New" panose="02070309020205020404" pitchFamily="49" charset="0"/>
                <a:cs typeface="Courier New" panose="02070309020205020404" pitchFamily="49" charset="0"/>
              </a:rPr>
              <a:t>10000</a:t>
            </a:r>
            <a:endParaRPr lang="en-GB" sz="2600" b="1" dirty="0">
              <a:solidFill>
                <a:srgbClr val="FF0000"/>
              </a:solidFill>
              <a:latin typeface="Courier New" panose="02070309020205020404" pitchFamily="49" charset="0"/>
              <a:cs typeface="Courier New" panose="02070309020205020404" pitchFamily="49" charset="0"/>
            </a:endParaRPr>
          </a:p>
          <a:p>
            <a:pPr marL="457200" lvl="1" indent="0">
              <a:buNone/>
            </a:pPr>
            <a:r>
              <a:rPr lang="en-GB" sz="2600" b="1" dirty="0">
                <a:solidFill>
                  <a:srgbClr val="FF0000"/>
                </a:solidFill>
                <a:latin typeface="Courier New" panose="02070309020205020404" pitchFamily="49" charset="0"/>
                <a:cs typeface="Courier New" panose="02070309020205020404" pitchFamily="49" charset="0"/>
              </a:rPr>
              <a:t>scores = rep(NA, n)</a:t>
            </a:r>
          </a:p>
          <a:p>
            <a:pPr marL="457200" lvl="1" indent="0">
              <a:buNone/>
            </a:pPr>
            <a:r>
              <a:rPr lang="en-GB" sz="2600" b="1" dirty="0">
                <a:solidFill>
                  <a:srgbClr val="FF0000"/>
                </a:solidFill>
                <a:latin typeface="Courier New" panose="02070309020205020404" pitchFamily="49" charset="0"/>
                <a:cs typeface="Courier New" panose="02070309020205020404" pitchFamily="49" charset="0"/>
              </a:rPr>
              <a:t>for (</a:t>
            </a:r>
            <a:r>
              <a:rPr lang="en-GB" sz="2600" b="1" dirty="0" err="1" smtClean="0">
                <a:solidFill>
                  <a:srgbClr val="FF0000"/>
                </a:solidFill>
                <a:latin typeface="Courier New" panose="02070309020205020404" pitchFamily="49" charset="0"/>
                <a:cs typeface="Courier New" panose="02070309020205020404" pitchFamily="49" charset="0"/>
              </a:rPr>
              <a:t>jj</a:t>
            </a:r>
            <a:r>
              <a:rPr lang="en-GB" sz="2600" b="1" dirty="0" smtClean="0">
                <a:solidFill>
                  <a:srgbClr val="FF0000"/>
                </a:solidFill>
                <a:latin typeface="Courier New" panose="02070309020205020404" pitchFamily="49" charset="0"/>
                <a:cs typeface="Courier New" panose="02070309020205020404" pitchFamily="49" charset="0"/>
              </a:rPr>
              <a:t> </a:t>
            </a:r>
            <a:r>
              <a:rPr lang="en-GB" sz="2600" b="1" dirty="0">
                <a:solidFill>
                  <a:srgbClr val="FF0000"/>
                </a:solidFill>
                <a:latin typeface="Courier New" panose="02070309020205020404" pitchFamily="49" charset="0"/>
                <a:cs typeface="Courier New" panose="02070309020205020404" pitchFamily="49" charset="0"/>
              </a:rPr>
              <a:t>in 1:n) {</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rPr>
              <a:t>  roll </a:t>
            </a:r>
            <a:r>
              <a:rPr lang="en-GB" sz="2600" b="1" dirty="0">
                <a:solidFill>
                  <a:srgbClr val="FF0000"/>
                </a:solidFill>
                <a:latin typeface="Courier New" panose="02070309020205020404" pitchFamily="49" charset="0"/>
                <a:cs typeface="Courier New" panose="02070309020205020404" pitchFamily="49" charset="0"/>
              </a:rPr>
              <a:t>= sample(1:6</a:t>
            </a:r>
            <a:r>
              <a:rPr lang="en-GB" sz="2600" b="1" dirty="0" smtClean="0">
                <a:solidFill>
                  <a:srgbClr val="FF0000"/>
                </a:solidFill>
                <a:latin typeface="Courier New" panose="02070309020205020404" pitchFamily="49" charset="0"/>
                <a:cs typeface="Courier New" panose="02070309020205020404" pitchFamily="49" charset="0"/>
              </a:rPr>
              <a:t>, 2, replace=TRUE</a:t>
            </a:r>
            <a:r>
              <a:rPr lang="en-GB" sz="2600" b="1" dirty="0">
                <a:solidFill>
                  <a:srgbClr val="FF0000"/>
                </a:solidFill>
                <a:latin typeface="Courier New" panose="02070309020205020404" pitchFamily="49" charset="0"/>
                <a:cs typeface="Courier New" panose="02070309020205020404" pitchFamily="49" charset="0"/>
              </a:rPr>
              <a:t>)</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rPr>
              <a:t>  scores[</a:t>
            </a:r>
            <a:r>
              <a:rPr lang="en-GB" sz="2600" b="1" dirty="0" err="1" smtClean="0">
                <a:solidFill>
                  <a:srgbClr val="FF0000"/>
                </a:solidFill>
                <a:latin typeface="Courier New" panose="02070309020205020404" pitchFamily="49" charset="0"/>
                <a:cs typeface="Courier New" panose="02070309020205020404" pitchFamily="49" charset="0"/>
              </a:rPr>
              <a:t>jj</a:t>
            </a:r>
            <a:r>
              <a:rPr lang="en-GB" sz="2600" b="1" dirty="0" smtClean="0">
                <a:solidFill>
                  <a:srgbClr val="FF0000"/>
                </a:solidFill>
                <a:latin typeface="Courier New" panose="02070309020205020404" pitchFamily="49" charset="0"/>
                <a:cs typeface="Courier New" panose="02070309020205020404" pitchFamily="49" charset="0"/>
              </a:rPr>
              <a:t>] </a:t>
            </a:r>
            <a:r>
              <a:rPr lang="en-GB" sz="2600" b="1" dirty="0">
                <a:solidFill>
                  <a:srgbClr val="FF0000"/>
                </a:solidFill>
                <a:latin typeface="Courier New" panose="02070309020205020404" pitchFamily="49" charset="0"/>
                <a:cs typeface="Courier New" panose="02070309020205020404" pitchFamily="49" charset="0"/>
              </a:rPr>
              <a:t>= </a:t>
            </a:r>
            <a:r>
              <a:rPr lang="en-GB" sz="2600" b="1" dirty="0" smtClean="0">
                <a:solidFill>
                  <a:srgbClr val="FF0000"/>
                </a:solidFill>
                <a:latin typeface="Courier New" panose="02070309020205020404" pitchFamily="49" charset="0"/>
                <a:cs typeface="Courier New" panose="02070309020205020404" pitchFamily="49" charset="0"/>
              </a:rPr>
              <a:t>sum(roll)</a:t>
            </a:r>
            <a:endParaRPr lang="en-GB" sz="2600" b="1" dirty="0">
              <a:solidFill>
                <a:srgbClr val="FF0000"/>
              </a:solidFill>
              <a:latin typeface="Courier New" panose="02070309020205020404" pitchFamily="49" charset="0"/>
              <a:cs typeface="Courier New" panose="02070309020205020404" pitchFamily="49" charset="0"/>
            </a:endParaRP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rPr>
              <a:t>}</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rPr>
              <a:t>table(scores)</a:t>
            </a:r>
            <a:endParaRPr lang="en-GB" sz="2600" b="1" dirty="0">
              <a:solidFill>
                <a:srgbClr val="FF0000"/>
              </a:solidFill>
              <a:latin typeface="Courier New" panose="02070309020205020404" pitchFamily="49" charset="0"/>
              <a:cs typeface="Courier New" panose="02070309020205020404" pitchFamily="49" charset="0"/>
            </a:endParaRPr>
          </a:p>
          <a:p>
            <a:pPr marL="514350" indent="-457200"/>
            <a:endParaRPr lang="en-GB" dirty="0" smtClean="0"/>
          </a:p>
          <a:p>
            <a:pPr marL="514350" indent="-457200"/>
            <a:endParaRPr lang="en-GB"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6874250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Uniform random numbers</a:t>
            </a:r>
          </a:p>
        </p:txBody>
      </p:sp>
      <p:sp>
        <p:nvSpPr>
          <p:cNvPr id="3" name="Content Placeholder 2"/>
          <p:cNvSpPr>
            <a:spLocks noGrp="1"/>
          </p:cNvSpPr>
          <p:nvPr>
            <p:ph idx="1"/>
          </p:nvPr>
        </p:nvSpPr>
        <p:spPr>
          <a:xfrm>
            <a:off x="457200" y="1600200"/>
            <a:ext cx="8219256" cy="4493096"/>
          </a:xfrm>
        </p:spPr>
        <p:txBody>
          <a:bodyPr/>
          <a:lstStyle/>
          <a:p>
            <a:r>
              <a:rPr lang="en-GB" dirty="0" smtClean="0"/>
              <a:t>The </a:t>
            </a:r>
            <a:r>
              <a:rPr lang="en-GB" dirty="0" err="1" smtClean="0"/>
              <a:t>runif</a:t>
            </a:r>
            <a:r>
              <a:rPr lang="en-GB" dirty="0" smtClean="0"/>
              <a:t> command (which stands for "random uniform") can be used to generate random numbers from a uniform distribution</a:t>
            </a:r>
          </a:p>
          <a:p>
            <a:endParaRPr lang="en-GB" sz="2000" dirty="0" smtClean="0"/>
          </a:p>
          <a:p>
            <a:r>
              <a:rPr lang="en-GB" dirty="0" smtClean="0"/>
              <a:t>For instance, to generate a single random number between 0 and 1, the command is:</a:t>
            </a:r>
            <a:endParaRPr lang="en-GB" dirty="0"/>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rPr>
              <a:t>runif</a:t>
            </a:r>
            <a:r>
              <a:rPr lang="en-GB" sz="2600" b="1" dirty="0" smtClean="0">
                <a:solidFill>
                  <a:srgbClr val="FF0000"/>
                </a:solidFill>
                <a:latin typeface="Courier New" panose="02070309020205020404" pitchFamily="49" charset="0"/>
                <a:cs typeface="Courier New" panose="02070309020205020404" pitchFamily="49" charset="0"/>
              </a:rPr>
              <a:t>(1,0,1</a:t>
            </a:r>
            <a:r>
              <a:rPr lang="en-GB" sz="2600" b="1" dirty="0">
                <a:solidFill>
                  <a:srgbClr val="FF0000"/>
                </a:solidFill>
                <a:latin typeface="Courier New" panose="02070309020205020404" pitchFamily="49" charset="0"/>
                <a:cs typeface="Courier New" panose="02070309020205020404" pitchFamily="49" charset="0"/>
              </a:rPr>
              <a:t>)</a:t>
            </a:r>
          </a:p>
          <a:p>
            <a:endParaRPr lang="en-GB" sz="2000" dirty="0" smtClean="0"/>
          </a:p>
          <a:p>
            <a:pPr marL="514350" indent="-457200"/>
            <a:endParaRPr lang="en-GB"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1037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Uniform random numbers</a:t>
            </a:r>
          </a:p>
        </p:txBody>
      </p:sp>
      <p:sp>
        <p:nvSpPr>
          <p:cNvPr id="3" name="Content Placeholder 2"/>
          <p:cNvSpPr>
            <a:spLocks noGrp="1"/>
          </p:cNvSpPr>
          <p:nvPr>
            <p:ph idx="1"/>
          </p:nvPr>
        </p:nvSpPr>
        <p:spPr>
          <a:xfrm>
            <a:off x="457200" y="1600200"/>
            <a:ext cx="8219256" cy="4493096"/>
          </a:xfrm>
        </p:spPr>
        <p:txBody>
          <a:bodyPr/>
          <a:lstStyle/>
          <a:p>
            <a:r>
              <a:rPr lang="en-GB" dirty="0" smtClean="0"/>
              <a:t>Using R we can instantly generate a collection of random numbers from the uniform distribution – for instance:</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rPr>
              <a:t>mysample</a:t>
            </a:r>
            <a:r>
              <a:rPr lang="en-GB" sz="2600" b="1" dirty="0" smtClean="0">
                <a:solidFill>
                  <a:srgbClr val="FF0000"/>
                </a:solidFill>
                <a:latin typeface="Courier New" panose="02070309020205020404" pitchFamily="49" charset="0"/>
                <a:cs typeface="Courier New" panose="02070309020205020404" pitchFamily="49" charset="0"/>
              </a:rPr>
              <a:t> = </a:t>
            </a:r>
            <a:r>
              <a:rPr lang="en-GB" sz="2600" b="1" dirty="0" err="1" smtClean="0">
                <a:solidFill>
                  <a:srgbClr val="FF0000"/>
                </a:solidFill>
                <a:latin typeface="Courier New" panose="02070309020205020404" pitchFamily="49" charset="0"/>
                <a:cs typeface="Courier New" panose="02070309020205020404" pitchFamily="49" charset="0"/>
              </a:rPr>
              <a:t>runif</a:t>
            </a:r>
            <a:r>
              <a:rPr lang="en-GB" sz="2600" b="1" dirty="0" smtClean="0">
                <a:solidFill>
                  <a:srgbClr val="FF0000"/>
                </a:solidFill>
                <a:latin typeface="Courier New" panose="02070309020205020404" pitchFamily="49" charset="0"/>
                <a:cs typeface="Courier New" panose="02070309020205020404" pitchFamily="49" charset="0"/>
              </a:rPr>
              <a:t>(10000,0,1</a:t>
            </a:r>
            <a:r>
              <a:rPr lang="en-GB" sz="2600" b="1" dirty="0">
                <a:solidFill>
                  <a:srgbClr val="FF0000"/>
                </a:solidFill>
                <a:latin typeface="Courier New" panose="02070309020205020404" pitchFamily="49" charset="0"/>
                <a:cs typeface="Courier New" panose="02070309020205020404" pitchFamily="49" charset="0"/>
              </a:rPr>
              <a:t>)</a:t>
            </a:r>
          </a:p>
          <a:p>
            <a:endParaRPr lang="en-GB" sz="2000" dirty="0" smtClean="0"/>
          </a:p>
          <a:p>
            <a:r>
              <a:rPr lang="en-GB" dirty="0" smtClean="0"/>
              <a:t>If you take a large enough sample from the U[0,1] distribution, what values do the mean and variance approach? (Hint: The answer in each case is the reciprocal of a whole number)</a:t>
            </a:r>
            <a:endParaRPr lang="en-GB" sz="2000" dirty="0"/>
          </a:p>
        </p:txBody>
      </p:sp>
    </p:spTree>
    <p:extLst>
      <p:ext uri="{BB962C8B-B14F-4D97-AF65-F5344CB8AC3E}">
        <p14:creationId xmlns:p14="http://schemas.microsoft.com/office/powerpoint/2010/main" val="393500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Uniform random numbers</a:t>
            </a:r>
          </a:p>
        </p:txBody>
      </p:sp>
      <p:sp>
        <p:nvSpPr>
          <p:cNvPr id="3" name="Content Placeholder 2"/>
          <p:cNvSpPr>
            <a:spLocks noGrp="1"/>
          </p:cNvSpPr>
          <p:nvPr>
            <p:ph idx="1"/>
          </p:nvPr>
        </p:nvSpPr>
        <p:spPr>
          <a:xfrm>
            <a:off x="457200" y="1600200"/>
            <a:ext cx="8219256" cy="4493096"/>
          </a:xfrm>
        </p:spPr>
        <p:txBody>
          <a:bodyPr/>
          <a:lstStyle/>
          <a:p>
            <a:r>
              <a:rPr lang="en-GB" dirty="0" smtClean="0"/>
              <a:t>Answer: Mean = 1/2, and variance = 1/12</a:t>
            </a:r>
            <a:endParaRPr lang="en-GB" sz="2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274" y="2733273"/>
            <a:ext cx="6631452" cy="2783959"/>
          </a:xfrm>
          <a:prstGeom prst="rect">
            <a:avLst/>
          </a:prstGeom>
        </p:spPr>
      </p:pic>
    </p:spTree>
    <p:extLst>
      <p:ext uri="{BB962C8B-B14F-4D97-AF65-F5344CB8AC3E}">
        <p14:creationId xmlns:p14="http://schemas.microsoft.com/office/powerpoint/2010/main" val="309128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427168" cy="989013"/>
          </a:xfrm>
        </p:spPr>
        <p:txBody>
          <a:bodyPr/>
          <a:lstStyle/>
          <a:p>
            <a:pPr eaLnBrk="1" hangingPunct="1"/>
            <a:r>
              <a:rPr lang="en-GB" sz="4000" b="1" dirty="0" smtClean="0"/>
              <a:t>Uniform random numbers</a:t>
            </a:r>
          </a:p>
        </p:txBody>
      </p:sp>
      <p:sp>
        <p:nvSpPr>
          <p:cNvPr id="3" name="Content Placeholder 2"/>
          <p:cNvSpPr>
            <a:spLocks noGrp="1"/>
          </p:cNvSpPr>
          <p:nvPr>
            <p:ph idx="1"/>
          </p:nvPr>
        </p:nvSpPr>
        <p:spPr>
          <a:xfrm>
            <a:off x="457200" y="1600200"/>
            <a:ext cx="8219256" cy="4493096"/>
          </a:xfrm>
        </p:spPr>
        <p:txBody>
          <a:bodyPr/>
          <a:lstStyle/>
          <a:p>
            <a:r>
              <a:rPr lang="en-GB" dirty="0" smtClean="0"/>
              <a:t>Once again, we can use the </a:t>
            </a:r>
            <a:r>
              <a:rPr lang="en-GB" dirty="0" err="1" smtClean="0"/>
              <a:t>hist</a:t>
            </a:r>
            <a:r>
              <a:rPr lang="en-GB" dirty="0" smtClean="0"/>
              <a:t> function to get a graphical sense of what's going on:</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rPr>
              <a:t>mysample</a:t>
            </a:r>
            <a:r>
              <a:rPr lang="en-GB" sz="2600" b="1" dirty="0" smtClean="0">
                <a:solidFill>
                  <a:srgbClr val="FF0000"/>
                </a:solidFill>
                <a:latin typeface="Courier New" panose="02070309020205020404" pitchFamily="49" charset="0"/>
                <a:cs typeface="Courier New" panose="02070309020205020404" pitchFamily="49" charset="0"/>
              </a:rPr>
              <a:t> = </a:t>
            </a:r>
            <a:r>
              <a:rPr lang="en-GB" sz="2600" b="1" dirty="0" err="1" smtClean="0">
                <a:solidFill>
                  <a:srgbClr val="FF0000"/>
                </a:solidFill>
                <a:latin typeface="Courier New" panose="02070309020205020404" pitchFamily="49" charset="0"/>
                <a:cs typeface="Courier New" panose="02070309020205020404" pitchFamily="49" charset="0"/>
              </a:rPr>
              <a:t>runif</a:t>
            </a:r>
            <a:r>
              <a:rPr lang="en-GB" sz="2600" b="1" dirty="0" smtClean="0">
                <a:solidFill>
                  <a:srgbClr val="FF0000"/>
                </a:solidFill>
                <a:latin typeface="Courier New" panose="02070309020205020404" pitchFamily="49" charset="0"/>
                <a:cs typeface="Courier New" panose="02070309020205020404" pitchFamily="49" charset="0"/>
              </a:rPr>
              <a:t>(10000,0,1)</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rPr>
              <a:t>hist</a:t>
            </a:r>
            <a:r>
              <a:rPr lang="en-GB" sz="2600" b="1" dirty="0" smtClean="0">
                <a:solidFill>
                  <a:srgbClr val="FF0000"/>
                </a:solidFill>
                <a:latin typeface="Courier New" panose="02070309020205020404" pitchFamily="49" charset="0"/>
                <a:cs typeface="Courier New" panose="02070309020205020404" pitchFamily="49" charset="0"/>
              </a:rPr>
              <a:t>(</a:t>
            </a:r>
            <a:r>
              <a:rPr lang="en-GB" sz="2600" b="1" dirty="0" err="1" smtClean="0">
                <a:solidFill>
                  <a:srgbClr val="FF0000"/>
                </a:solidFill>
                <a:latin typeface="Courier New" panose="02070309020205020404" pitchFamily="49" charset="0"/>
                <a:cs typeface="Courier New" panose="02070309020205020404" pitchFamily="49" charset="0"/>
              </a:rPr>
              <a:t>mysample</a:t>
            </a:r>
            <a:r>
              <a:rPr lang="en-GB" sz="2600" b="1" dirty="0" smtClean="0">
                <a:solidFill>
                  <a:srgbClr val="FF0000"/>
                </a:solidFill>
                <a:latin typeface="Courier New" panose="02070309020205020404" pitchFamily="49" charset="0"/>
                <a:cs typeface="Courier New" panose="02070309020205020404" pitchFamily="49" charset="0"/>
              </a:rPr>
              <a:t>)</a:t>
            </a:r>
          </a:p>
          <a:p>
            <a:pPr marL="457200" lvl="1" indent="0">
              <a:buNone/>
            </a:pPr>
            <a:endParaRPr lang="en-GB" sz="26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2831601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931224" cy="989013"/>
          </a:xfrm>
        </p:spPr>
        <p:txBody>
          <a:bodyPr/>
          <a:lstStyle/>
          <a:p>
            <a:pPr eaLnBrk="1" hangingPunct="1"/>
            <a:r>
              <a:rPr lang="en-GB" sz="4000" b="1" dirty="0"/>
              <a:t>Activity idea: Higher or lower?</a:t>
            </a:r>
            <a:endParaRPr lang="en-GB" sz="4000" b="1" dirty="0" smtClean="0"/>
          </a:p>
        </p:txBody>
      </p:sp>
      <p:sp>
        <p:nvSpPr>
          <p:cNvPr id="3" name="Content Placeholder 2"/>
          <p:cNvSpPr>
            <a:spLocks noGrp="1"/>
          </p:cNvSpPr>
          <p:nvPr>
            <p:ph idx="1"/>
          </p:nvPr>
        </p:nvSpPr>
        <p:spPr>
          <a:xfrm>
            <a:off x="457200" y="1600200"/>
            <a:ext cx="8219256" cy="4493096"/>
          </a:xfrm>
        </p:spPr>
        <p:txBody>
          <a:bodyPr/>
          <a:lstStyle/>
          <a:p>
            <a:r>
              <a:rPr lang="en-GB" dirty="0" smtClean="0"/>
              <a:t>Suppose we use </a:t>
            </a:r>
            <a:r>
              <a:rPr lang="en-GB" dirty="0" err="1" smtClean="0"/>
              <a:t>runif</a:t>
            </a:r>
            <a:r>
              <a:rPr lang="en-GB" dirty="0" smtClean="0"/>
              <a:t> to generate random numbers between 0 and 100 one at a time</a:t>
            </a:r>
          </a:p>
          <a:p>
            <a:r>
              <a:rPr lang="en-GB" dirty="0" smtClean="0"/>
              <a:t>After each number is generated, we must guess whether the next number will be higher or lower than the current one</a:t>
            </a:r>
          </a:p>
          <a:p>
            <a:r>
              <a:rPr lang="en-GB" dirty="0" smtClean="0"/>
              <a:t>Play the game for a few minutes in R. What do you think is the best strategy?</a:t>
            </a:r>
          </a:p>
          <a:p>
            <a:endParaRPr lang="en-GB" dirty="0" smtClean="0"/>
          </a:p>
          <a:p>
            <a:endParaRPr lang="en-GB" sz="2000" dirty="0" smtClean="0"/>
          </a:p>
          <a:p>
            <a:pPr marL="514350" indent="-457200"/>
            <a:endParaRPr lang="en-GB"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6628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p:txBody>
          <a:bodyPr/>
          <a:lstStyle/>
          <a:p>
            <a:pPr eaLnBrk="1" hangingPunct="1">
              <a:spcAft>
                <a:spcPts val="1200"/>
              </a:spcAft>
            </a:pPr>
            <a:endParaRPr lang="en-GB" sz="3600" dirty="0" smtClean="0"/>
          </a:p>
          <a:p>
            <a:pPr eaLnBrk="1" hangingPunct="1">
              <a:spcAft>
                <a:spcPts val="1200"/>
              </a:spcAft>
            </a:pPr>
            <a:endParaRPr lang="en-GB" sz="3600" dirty="0" smtClean="0"/>
          </a:p>
          <a:p>
            <a:pPr eaLnBrk="1" hangingPunct="1">
              <a:spcAft>
                <a:spcPts val="1200"/>
              </a:spcAft>
            </a:pPr>
            <a:endParaRPr lang="en-GB" sz="3200" dirty="0" smtClean="0"/>
          </a:p>
          <a:p>
            <a:pPr eaLnBrk="1" hangingPunct="1">
              <a:spcAft>
                <a:spcPts val="1200"/>
              </a:spcAft>
            </a:pPr>
            <a:endParaRPr lang="en-GB" sz="36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486362"/>
            <a:ext cx="7201481" cy="5885441"/>
          </a:xfrm>
          <a:prstGeom prst="rect">
            <a:avLst/>
          </a:prstGeom>
        </p:spPr>
      </p:pic>
    </p:spTree>
    <p:extLst>
      <p:ext uri="{BB962C8B-B14F-4D97-AF65-F5344CB8AC3E}">
        <p14:creationId xmlns:p14="http://schemas.microsoft.com/office/powerpoint/2010/main" val="172422620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931224" cy="989013"/>
          </a:xfrm>
        </p:spPr>
        <p:txBody>
          <a:bodyPr/>
          <a:lstStyle/>
          <a:p>
            <a:pPr eaLnBrk="1" hangingPunct="1"/>
            <a:r>
              <a:rPr lang="en-GB" sz="4000" b="1" dirty="0" smtClean="0"/>
              <a:t>Activity idea: Higher or lower?</a:t>
            </a:r>
          </a:p>
        </p:txBody>
      </p:sp>
      <p:sp>
        <p:nvSpPr>
          <p:cNvPr id="3" name="Content Placeholder 2"/>
          <p:cNvSpPr>
            <a:spLocks noGrp="1"/>
          </p:cNvSpPr>
          <p:nvPr>
            <p:ph idx="1"/>
          </p:nvPr>
        </p:nvSpPr>
        <p:spPr>
          <a:xfrm>
            <a:off x="457200" y="1600200"/>
            <a:ext cx="8219256" cy="4493096"/>
          </a:xfrm>
        </p:spPr>
        <p:txBody>
          <a:bodyPr/>
          <a:lstStyle/>
          <a:p>
            <a:r>
              <a:rPr lang="en-GB" dirty="0" smtClean="0"/>
              <a:t>Challenge: Using R, write a piece of code that follows the "optimal" strategy for the game – in other words, it simulates the game and automatically decides on each round whether to go "higher" or "lower</a:t>
            </a:r>
            <a:r>
              <a:rPr lang="en-GB" dirty="0"/>
              <a:t>"</a:t>
            </a:r>
            <a:endParaRPr lang="en-GB" dirty="0" smtClean="0"/>
          </a:p>
          <a:p>
            <a:r>
              <a:rPr lang="en-GB" dirty="0" smtClean="0"/>
              <a:t>By simulating the game a large number of times (say 10,000 or 100,000), can you estimate the probability that the game lasts for N rounds (N = 1, 2, 3, …)?</a:t>
            </a:r>
            <a:endParaRPr lang="en-GB"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39312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931224" cy="989013"/>
          </a:xfrm>
        </p:spPr>
        <p:txBody>
          <a:bodyPr/>
          <a:lstStyle/>
          <a:p>
            <a:pPr eaLnBrk="1" hangingPunct="1"/>
            <a:r>
              <a:rPr lang="en-GB" sz="4000" b="1" dirty="0" smtClean="0"/>
              <a:t>How about other distributions?</a:t>
            </a:r>
          </a:p>
        </p:txBody>
      </p:sp>
      <p:sp>
        <p:nvSpPr>
          <p:cNvPr id="3" name="Content Placeholder 2"/>
          <p:cNvSpPr>
            <a:spLocks noGrp="1"/>
          </p:cNvSpPr>
          <p:nvPr>
            <p:ph idx="1"/>
          </p:nvPr>
        </p:nvSpPr>
        <p:spPr>
          <a:xfrm>
            <a:off x="457200" y="1600200"/>
            <a:ext cx="8219256" cy="4493096"/>
          </a:xfrm>
        </p:spPr>
        <p:txBody>
          <a:bodyPr/>
          <a:lstStyle/>
          <a:p>
            <a:r>
              <a:rPr lang="en-GB" dirty="0"/>
              <a:t>R can handle any sort of statistical calculations </a:t>
            </a:r>
            <a:r>
              <a:rPr lang="en-GB" dirty="0" smtClean="0"/>
              <a:t>involving common distributions (including Bernoulli, Binomial, Poisson, Normal, …) including determining percentiles, generating random numbers, and producing plots</a:t>
            </a:r>
          </a:p>
          <a:p>
            <a:r>
              <a:rPr lang="en-GB" dirty="0" smtClean="0"/>
              <a:t>Here are a few examples…</a:t>
            </a:r>
            <a:endParaRPr lang="en-GB" sz="2000" dirty="0" smtClean="0"/>
          </a:p>
          <a:p>
            <a:pPr marL="514350" indent="-457200"/>
            <a:endParaRPr lang="en-GB"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2417115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931224" cy="989013"/>
          </a:xfrm>
        </p:spPr>
        <p:txBody>
          <a:bodyPr/>
          <a:lstStyle/>
          <a:p>
            <a:pPr eaLnBrk="1" hangingPunct="1"/>
            <a:r>
              <a:rPr lang="en-GB" sz="4000" b="1" dirty="0" smtClean="0"/>
              <a:t>Example 1</a:t>
            </a:r>
          </a:p>
        </p:txBody>
      </p:sp>
      <p:sp>
        <p:nvSpPr>
          <p:cNvPr id="3" name="Content Placeholder 2"/>
          <p:cNvSpPr>
            <a:spLocks noGrp="1"/>
          </p:cNvSpPr>
          <p:nvPr>
            <p:ph idx="1"/>
          </p:nvPr>
        </p:nvSpPr>
        <p:spPr>
          <a:xfrm>
            <a:off x="457200" y="1600200"/>
            <a:ext cx="8435280" cy="4493096"/>
          </a:xfrm>
        </p:spPr>
        <p:txBody>
          <a:bodyPr/>
          <a:lstStyle/>
          <a:p>
            <a:r>
              <a:rPr lang="en-GB" dirty="0" smtClean="0"/>
              <a:t>Plot showing proportion of heads obtained when flipping a fair coin:</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rPr>
              <a:t>nflip</a:t>
            </a:r>
            <a:r>
              <a:rPr lang="en-GB" sz="2600" b="1" dirty="0" smtClean="0">
                <a:solidFill>
                  <a:srgbClr val="FF0000"/>
                </a:solidFill>
                <a:latin typeface="Courier New" panose="02070309020205020404" pitchFamily="49" charset="0"/>
                <a:cs typeface="Courier New" panose="02070309020205020404" pitchFamily="49" charset="0"/>
              </a:rPr>
              <a:t> = 1000</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rPr>
              <a:t>ht</a:t>
            </a:r>
            <a:r>
              <a:rPr lang="en-GB" sz="2600" b="1" dirty="0" smtClean="0">
                <a:solidFill>
                  <a:srgbClr val="FF0000"/>
                </a:solidFill>
                <a:latin typeface="Courier New" panose="02070309020205020404" pitchFamily="49" charset="0"/>
                <a:cs typeface="Courier New" panose="02070309020205020404" pitchFamily="49" charset="0"/>
              </a:rPr>
              <a:t> = sample(0:1</a:t>
            </a:r>
            <a:r>
              <a:rPr lang="en-GB" sz="2600" b="1" dirty="0">
                <a:solidFill>
                  <a:srgbClr val="FF0000"/>
                </a:solidFill>
                <a:latin typeface="Courier New" panose="02070309020205020404" pitchFamily="49" charset="0"/>
                <a:cs typeface="Courier New" panose="02070309020205020404" pitchFamily="49" charset="0"/>
              </a:rPr>
              <a:t>, </a:t>
            </a:r>
            <a:r>
              <a:rPr lang="en-GB" sz="2600" b="1" dirty="0" err="1" smtClean="0">
                <a:solidFill>
                  <a:srgbClr val="FF0000"/>
                </a:solidFill>
                <a:latin typeface="Courier New" panose="02070309020205020404" pitchFamily="49" charset="0"/>
                <a:cs typeface="Courier New" panose="02070309020205020404" pitchFamily="49" charset="0"/>
              </a:rPr>
              <a:t>nflip</a:t>
            </a:r>
            <a:r>
              <a:rPr lang="en-GB" sz="2600" b="1" dirty="0" smtClean="0">
                <a:solidFill>
                  <a:srgbClr val="FF0000"/>
                </a:solidFill>
                <a:latin typeface="Courier New" panose="02070309020205020404" pitchFamily="49" charset="0"/>
                <a:cs typeface="Courier New" panose="02070309020205020404" pitchFamily="49" charset="0"/>
              </a:rPr>
              <a:t>, </a:t>
            </a:r>
            <a:r>
              <a:rPr lang="en-GB" sz="2600" b="1" dirty="0">
                <a:solidFill>
                  <a:srgbClr val="FF0000"/>
                </a:solidFill>
                <a:latin typeface="Courier New" panose="02070309020205020404" pitchFamily="49" charset="0"/>
                <a:cs typeface="Courier New" panose="02070309020205020404" pitchFamily="49" charset="0"/>
              </a:rPr>
              <a:t>rep=TRUE</a:t>
            </a:r>
            <a:r>
              <a:rPr lang="en-GB" sz="2600" b="1" dirty="0" smtClean="0">
                <a:solidFill>
                  <a:srgbClr val="FF0000"/>
                </a:solidFill>
                <a:latin typeface="Courier New" panose="02070309020205020404" pitchFamily="49" charset="0"/>
                <a:cs typeface="Courier New" panose="02070309020205020404" pitchFamily="49" charset="0"/>
              </a:rPr>
              <a:t>)</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rPr>
              <a:t>prop = </a:t>
            </a:r>
            <a:r>
              <a:rPr lang="en-GB" sz="2600" b="1" dirty="0" err="1" smtClean="0">
                <a:solidFill>
                  <a:srgbClr val="FF0000"/>
                </a:solidFill>
                <a:latin typeface="Courier New" panose="02070309020205020404" pitchFamily="49" charset="0"/>
                <a:cs typeface="Courier New" panose="02070309020205020404" pitchFamily="49" charset="0"/>
              </a:rPr>
              <a:t>cumsum</a:t>
            </a:r>
            <a:r>
              <a:rPr lang="en-GB" sz="2600" b="1" dirty="0" smtClean="0">
                <a:solidFill>
                  <a:srgbClr val="FF0000"/>
                </a:solidFill>
                <a:latin typeface="Courier New" panose="02070309020205020404" pitchFamily="49" charset="0"/>
                <a:cs typeface="Courier New" panose="02070309020205020404" pitchFamily="49" charset="0"/>
              </a:rPr>
              <a:t>(</a:t>
            </a:r>
            <a:r>
              <a:rPr lang="en-GB" sz="2600" b="1" dirty="0" err="1" smtClean="0">
                <a:solidFill>
                  <a:srgbClr val="FF0000"/>
                </a:solidFill>
                <a:latin typeface="Courier New" panose="02070309020205020404" pitchFamily="49" charset="0"/>
                <a:cs typeface="Courier New" panose="02070309020205020404" pitchFamily="49" charset="0"/>
              </a:rPr>
              <a:t>ht</a:t>
            </a:r>
            <a:r>
              <a:rPr lang="en-GB" sz="2600" b="1" dirty="0">
                <a:solidFill>
                  <a:srgbClr val="FF0000"/>
                </a:solidFill>
                <a:latin typeface="Courier New" panose="02070309020205020404" pitchFamily="49" charset="0"/>
                <a:cs typeface="Courier New" panose="02070309020205020404" pitchFamily="49" charset="0"/>
              </a:rPr>
              <a:t>)/(1:nflip)</a:t>
            </a:r>
            <a:endParaRPr lang="en-GB" sz="2600" b="1" dirty="0" smtClean="0">
              <a:solidFill>
                <a:srgbClr val="FF0000"/>
              </a:solidFill>
              <a:latin typeface="Courier New" panose="02070309020205020404" pitchFamily="49" charset="0"/>
              <a:cs typeface="Courier New" panose="02070309020205020404" pitchFamily="49" charset="0"/>
            </a:endParaRP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rPr>
              <a:t>plot(1:nflip, prop, </a:t>
            </a:r>
            <a:r>
              <a:rPr lang="en-GB" sz="2600" b="1" dirty="0" err="1" smtClean="0">
                <a:solidFill>
                  <a:srgbClr val="FF0000"/>
                </a:solidFill>
                <a:latin typeface="Courier New" panose="02070309020205020404" pitchFamily="49" charset="0"/>
                <a:cs typeface="Courier New" panose="02070309020205020404" pitchFamily="49" charset="0"/>
              </a:rPr>
              <a:t>ylim</a:t>
            </a:r>
            <a:r>
              <a:rPr lang="en-GB" sz="2600" b="1" dirty="0" smtClean="0">
                <a:solidFill>
                  <a:srgbClr val="FF0000"/>
                </a:solidFill>
                <a:latin typeface="Courier New" panose="02070309020205020404" pitchFamily="49" charset="0"/>
                <a:cs typeface="Courier New" panose="02070309020205020404" pitchFamily="49" charset="0"/>
              </a:rPr>
              <a:t>=c(0,1), type</a:t>
            </a:r>
            <a:r>
              <a:rPr lang="en-GB" sz="2600" b="1" dirty="0">
                <a:solidFill>
                  <a:srgbClr val="FF0000"/>
                </a:solidFill>
                <a:latin typeface="Courier New" panose="02070309020205020404" pitchFamily="49" charset="0"/>
                <a:cs typeface="Courier New" panose="02070309020205020404" pitchFamily="49" charset="0"/>
              </a:rPr>
              <a:t>="</a:t>
            </a:r>
            <a:r>
              <a:rPr lang="en-GB" sz="2600" b="1" dirty="0" smtClean="0">
                <a:solidFill>
                  <a:srgbClr val="FF0000"/>
                </a:solidFill>
                <a:latin typeface="Courier New" panose="02070309020205020404" pitchFamily="49" charset="0"/>
                <a:cs typeface="Courier New" panose="02070309020205020404" pitchFamily="49" charset="0"/>
              </a:rPr>
              <a:t>l", </a:t>
            </a:r>
            <a:r>
              <a:rPr lang="en-GB" sz="2600" b="1" dirty="0" err="1" smtClean="0">
                <a:solidFill>
                  <a:srgbClr val="FF0000"/>
                </a:solidFill>
                <a:latin typeface="Courier New" panose="02070309020205020404" pitchFamily="49" charset="0"/>
                <a:cs typeface="Courier New" panose="02070309020205020404" pitchFamily="49" charset="0"/>
              </a:rPr>
              <a:t>xlab</a:t>
            </a:r>
            <a:r>
              <a:rPr lang="en-GB" sz="2600" b="1" dirty="0">
                <a:solidFill>
                  <a:srgbClr val="FF0000"/>
                </a:solidFill>
                <a:latin typeface="Courier New" panose="02070309020205020404" pitchFamily="49" charset="0"/>
                <a:cs typeface="Courier New" panose="02070309020205020404" pitchFamily="49" charset="0"/>
              </a:rPr>
              <a:t>="Flip number</a:t>
            </a:r>
            <a:r>
              <a:rPr lang="en-GB" sz="2600" b="1" dirty="0" smtClean="0">
                <a:solidFill>
                  <a:srgbClr val="FF0000"/>
                </a:solidFill>
                <a:latin typeface="Courier New" panose="02070309020205020404" pitchFamily="49" charset="0"/>
                <a:cs typeface="Courier New" panose="02070309020205020404" pitchFamily="49" charset="0"/>
              </a:rPr>
              <a:t>", </a:t>
            </a:r>
            <a:r>
              <a:rPr lang="en-GB" sz="2600" b="1" dirty="0" err="1" smtClean="0">
                <a:solidFill>
                  <a:srgbClr val="FF0000"/>
                </a:solidFill>
                <a:latin typeface="Courier New" panose="02070309020205020404" pitchFamily="49" charset="0"/>
                <a:cs typeface="Courier New" panose="02070309020205020404" pitchFamily="49" charset="0"/>
              </a:rPr>
              <a:t>ylab</a:t>
            </a:r>
            <a:r>
              <a:rPr lang="en-GB" sz="2600" b="1" dirty="0">
                <a:solidFill>
                  <a:srgbClr val="FF0000"/>
                </a:solidFill>
                <a:latin typeface="Courier New" panose="02070309020205020404" pitchFamily="49" charset="0"/>
                <a:cs typeface="Courier New" panose="02070309020205020404" pitchFamily="49" charset="0"/>
              </a:rPr>
              <a:t>="Proportion of heads</a:t>
            </a:r>
            <a:r>
              <a:rPr lang="en-GB" sz="2600" b="1" dirty="0" smtClean="0">
                <a:solidFill>
                  <a:srgbClr val="FF0000"/>
                </a:solidFill>
                <a:latin typeface="Courier New" panose="02070309020205020404" pitchFamily="49" charset="0"/>
                <a:cs typeface="Courier New" panose="02070309020205020404" pitchFamily="49" charset="0"/>
              </a:rPr>
              <a:t>")</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rPr>
              <a:t>abline</a:t>
            </a:r>
            <a:r>
              <a:rPr lang="en-GB" sz="2600" b="1" dirty="0" smtClean="0">
                <a:solidFill>
                  <a:srgbClr val="FF0000"/>
                </a:solidFill>
                <a:latin typeface="Courier New" panose="02070309020205020404" pitchFamily="49" charset="0"/>
                <a:cs typeface="Courier New" panose="02070309020205020404" pitchFamily="49" charset="0"/>
              </a:rPr>
              <a:t>(h=0.5</a:t>
            </a:r>
            <a:r>
              <a:rPr lang="en-GB" sz="2600" b="1" dirty="0">
                <a:solidFill>
                  <a:srgbClr val="FF0000"/>
                </a:solidFill>
                <a:latin typeface="Courier New" panose="02070309020205020404" pitchFamily="49" charset="0"/>
                <a:cs typeface="Courier New" panose="02070309020205020404" pitchFamily="49" charset="0"/>
              </a:rPr>
              <a:t>, col="red")</a:t>
            </a:r>
          </a:p>
          <a:p>
            <a:pPr marL="0" indent="0">
              <a:buNone/>
            </a:pPr>
            <a:endParaRPr lang="en-GB" sz="2600" b="1" dirty="0">
              <a:solidFill>
                <a:srgbClr val="FF0000"/>
              </a:solidFill>
              <a:latin typeface="Courier New" panose="02070309020205020404" pitchFamily="49" charset="0"/>
              <a:cs typeface="Courier New" panose="02070309020205020404" pitchFamily="49" charset="0"/>
            </a:endParaRPr>
          </a:p>
          <a:p>
            <a:pPr marL="457200" lvl="1" indent="0">
              <a:buNone/>
            </a:pPr>
            <a:endParaRPr lang="en-GB" sz="2000" b="1" dirty="0">
              <a:solidFill>
                <a:srgbClr val="FF0000"/>
              </a:solidFill>
              <a:latin typeface="Courier New" panose="02070309020205020404" pitchFamily="49" charset="0"/>
              <a:cs typeface="Courier New" panose="02070309020205020404" pitchFamily="49" charset="0"/>
            </a:endParaRPr>
          </a:p>
          <a:p>
            <a:endParaRPr lang="en-GB" sz="2000" dirty="0" smtClean="0"/>
          </a:p>
          <a:p>
            <a:pPr marL="514350" indent="-457200"/>
            <a:endParaRPr lang="en-GB"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2250465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931224" cy="989013"/>
          </a:xfrm>
        </p:spPr>
        <p:txBody>
          <a:bodyPr/>
          <a:lstStyle/>
          <a:p>
            <a:pPr eaLnBrk="1" hangingPunct="1"/>
            <a:r>
              <a:rPr lang="en-GB" sz="4000" b="1" dirty="0" smtClean="0"/>
              <a:t>Example 2</a:t>
            </a:r>
          </a:p>
        </p:txBody>
      </p:sp>
      <p:sp>
        <p:nvSpPr>
          <p:cNvPr id="3" name="Content Placeholder 2"/>
          <p:cNvSpPr>
            <a:spLocks noGrp="1"/>
          </p:cNvSpPr>
          <p:nvPr>
            <p:ph idx="1"/>
          </p:nvPr>
        </p:nvSpPr>
        <p:spPr>
          <a:xfrm>
            <a:off x="457200" y="1600200"/>
            <a:ext cx="8435280" cy="4493096"/>
          </a:xfrm>
        </p:spPr>
        <p:txBody>
          <a:bodyPr/>
          <a:lstStyle/>
          <a:p>
            <a:r>
              <a:rPr lang="en-GB" dirty="0" smtClean="0"/>
              <a:t>Charts showing Poisson distributions with different means:</a:t>
            </a:r>
          </a:p>
          <a:p>
            <a:pPr marL="457200" lvl="1" indent="0">
              <a:buNone/>
            </a:pPr>
            <a:r>
              <a:rPr lang="en-GB" sz="2600" b="1" dirty="0" err="1">
                <a:solidFill>
                  <a:srgbClr val="FF0000"/>
                </a:solidFill>
                <a:latin typeface="Courier New" panose="02070309020205020404" pitchFamily="49" charset="0"/>
                <a:cs typeface="Courier New" panose="02070309020205020404" pitchFamily="49" charset="0"/>
              </a:rPr>
              <a:t>barplot</a:t>
            </a:r>
            <a:r>
              <a:rPr lang="en-GB" sz="2600" b="1" dirty="0">
                <a:solidFill>
                  <a:srgbClr val="FF0000"/>
                </a:solidFill>
                <a:latin typeface="Courier New" panose="02070309020205020404" pitchFamily="49" charset="0"/>
                <a:cs typeface="Courier New" panose="02070309020205020404" pitchFamily="49" charset="0"/>
              </a:rPr>
              <a:t>(</a:t>
            </a:r>
            <a:r>
              <a:rPr lang="en-GB" sz="2600" b="1" dirty="0" err="1">
                <a:solidFill>
                  <a:srgbClr val="FF0000"/>
                </a:solidFill>
                <a:latin typeface="Courier New" panose="02070309020205020404" pitchFamily="49" charset="0"/>
                <a:cs typeface="Courier New" panose="02070309020205020404" pitchFamily="49" charset="0"/>
              </a:rPr>
              <a:t>dpois</a:t>
            </a:r>
            <a:r>
              <a:rPr lang="en-GB" sz="2600" b="1" dirty="0">
                <a:solidFill>
                  <a:srgbClr val="FF0000"/>
                </a:solidFill>
                <a:latin typeface="Courier New" panose="02070309020205020404" pitchFamily="49" charset="0"/>
                <a:cs typeface="Courier New" panose="02070309020205020404" pitchFamily="49" charset="0"/>
              </a:rPr>
              <a:t>(0:30,3</a:t>
            </a:r>
            <a:r>
              <a:rPr lang="en-GB" sz="2600" b="1" dirty="0" smtClean="0">
                <a:solidFill>
                  <a:srgbClr val="FF0000"/>
                </a:solidFill>
                <a:latin typeface="Courier New" panose="02070309020205020404" pitchFamily="49" charset="0"/>
                <a:cs typeface="Courier New" panose="02070309020205020404" pitchFamily="49" charset="0"/>
              </a:rPr>
              <a:t>), </a:t>
            </a:r>
            <a:r>
              <a:rPr lang="en-GB" sz="2600" b="1" dirty="0" err="1" smtClean="0">
                <a:solidFill>
                  <a:srgbClr val="FF0000"/>
                </a:solidFill>
                <a:latin typeface="Courier New" panose="02070309020205020404" pitchFamily="49" charset="0"/>
                <a:cs typeface="Courier New" panose="02070309020205020404" pitchFamily="49" charset="0"/>
              </a:rPr>
              <a:t>names.arg</a:t>
            </a:r>
            <a:r>
              <a:rPr lang="en-GB" sz="2600" b="1" dirty="0" smtClean="0">
                <a:solidFill>
                  <a:srgbClr val="FF0000"/>
                </a:solidFill>
                <a:latin typeface="Courier New" panose="02070309020205020404" pitchFamily="49" charset="0"/>
                <a:cs typeface="Courier New" panose="02070309020205020404" pitchFamily="49" charset="0"/>
              </a:rPr>
              <a:t>=0:30, </a:t>
            </a:r>
            <a:r>
              <a:rPr lang="en-GB" sz="2600" b="1" dirty="0" err="1" smtClean="0">
                <a:solidFill>
                  <a:srgbClr val="FF0000"/>
                </a:solidFill>
                <a:latin typeface="Courier New" panose="02070309020205020404" pitchFamily="49" charset="0"/>
                <a:cs typeface="Courier New" panose="02070309020205020404" pitchFamily="49" charset="0"/>
              </a:rPr>
              <a:t>xlab</a:t>
            </a:r>
            <a:r>
              <a:rPr lang="en-GB" sz="2600" b="1" dirty="0" smtClean="0">
                <a:solidFill>
                  <a:srgbClr val="FF0000"/>
                </a:solidFill>
                <a:latin typeface="Courier New" panose="02070309020205020404" pitchFamily="49" charset="0"/>
                <a:cs typeface="Courier New" panose="02070309020205020404" pitchFamily="49" charset="0"/>
              </a:rPr>
              <a:t> ="Value", </a:t>
            </a:r>
            <a:r>
              <a:rPr lang="en-GB" sz="2600" b="1" dirty="0" err="1" smtClean="0">
                <a:solidFill>
                  <a:srgbClr val="FF0000"/>
                </a:solidFill>
                <a:latin typeface="Courier New" panose="02070309020205020404" pitchFamily="49" charset="0"/>
                <a:cs typeface="Courier New" panose="02070309020205020404" pitchFamily="49" charset="0"/>
              </a:rPr>
              <a:t>ylab</a:t>
            </a:r>
            <a:r>
              <a:rPr lang="en-GB" sz="2600" b="1" dirty="0" smtClean="0">
                <a:solidFill>
                  <a:srgbClr val="FF0000"/>
                </a:solidFill>
                <a:latin typeface="Courier New" panose="02070309020205020404" pitchFamily="49" charset="0"/>
                <a:cs typeface="Courier New" panose="02070309020205020404" pitchFamily="49" charset="0"/>
              </a:rPr>
              <a:t>="Density")</a:t>
            </a:r>
            <a:endParaRPr lang="en-GB" sz="2600" b="1" dirty="0">
              <a:solidFill>
                <a:srgbClr val="FF0000"/>
              </a:solidFill>
              <a:latin typeface="Courier New" panose="02070309020205020404" pitchFamily="49" charset="0"/>
              <a:cs typeface="Courier New" panose="02070309020205020404" pitchFamily="49" charset="0"/>
            </a:endParaRP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rPr>
              <a:t>barplot</a:t>
            </a:r>
            <a:r>
              <a:rPr lang="en-GB" sz="2600" b="1" dirty="0" smtClean="0">
                <a:solidFill>
                  <a:srgbClr val="FF0000"/>
                </a:solidFill>
                <a:latin typeface="Courier New" panose="02070309020205020404" pitchFamily="49" charset="0"/>
                <a:cs typeface="Courier New" panose="02070309020205020404" pitchFamily="49" charset="0"/>
              </a:rPr>
              <a:t>(</a:t>
            </a:r>
            <a:r>
              <a:rPr lang="en-GB" sz="2600" b="1" dirty="0" err="1" smtClean="0">
                <a:solidFill>
                  <a:srgbClr val="FF0000"/>
                </a:solidFill>
                <a:latin typeface="Courier New" panose="02070309020205020404" pitchFamily="49" charset="0"/>
                <a:cs typeface="Courier New" panose="02070309020205020404" pitchFamily="49" charset="0"/>
              </a:rPr>
              <a:t>dpois</a:t>
            </a:r>
            <a:r>
              <a:rPr lang="en-GB" sz="2600" b="1" dirty="0" smtClean="0">
                <a:solidFill>
                  <a:srgbClr val="FF0000"/>
                </a:solidFill>
                <a:latin typeface="Courier New" panose="02070309020205020404" pitchFamily="49" charset="0"/>
                <a:cs typeface="Courier New" panose="02070309020205020404" pitchFamily="49" charset="0"/>
              </a:rPr>
              <a:t>(0:30,15), </a:t>
            </a:r>
            <a:r>
              <a:rPr lang="en-GB" sz="2600" b="1" dirty="0" err="1" smtClean="0">
                <a:solidFill>
                  <a:srgbClr val="FF0000"/>
                </a:solidFill>
                <a:latin typeface="Courier New" panose="02070309020205020404" pitchFamily="49" charset="0"/>
                <a:cs typeface="Courier New" panose="02070309020205020404" pitchFamily="49" charset="0"/>
              </a:rPr>
              <a:t>names.arg</a:t>
            </a:r>
            <a:r>
              <a:rPr lang="en-GB" sz="2600" b="1" dirty="0" smtClean="0">
                <a:solidFill>
                  <a:srgbClr val="FF0000"/>
                </a:solidFill>
                <a:latin typeface="Courier New" panose="02070309020205020404" pitchFamily="49" charset="0"/>
                <a:cs typeface="Courier New" panose="02070309020205020404" pitchFamily="49" charset="0"/>
              </a:rPr>
              <a:t>=0:30, </a:t>
            </a:r>
            <a:r>
              <a:rPr lang="en-GB" sz="2600" b="1" dirty="0" err="1" smtClean="0">
                <a:solidFill>
                  <a:srgbClr val="FF0000"/>
                </a:solidFill>
                <a:latin typeface="Courier New" panose="02070309020205020404" pitchFamily="49" charset="0"/>
                <a:cs typeface="Courier New" panose="02070309020205020404" pitchFamily="49" charset="0"/>
              </a:rPr>
              <a:t>xlab</a:t>
            </a:r>
            <a:r>
              <a:rPr lang="en-GB" sz="2600" b="1" dirty="0" smtClean="0">
                <a:solidFill>
                  <a:srgbClr val="FF0000"/>
                </a:solidFill>
                <a:latin typeface="Courier New" panose="02070309020205020404" pitchFamily="49" charset="0"/>
                <a:cs typeface="Courier New" panose="02070309020205020404" pitchFamily="49" charset="0"/>
              </a:rPr>
              <a:t> ="Value", </a:t>
            </a:r>
            <a:r>
              <a:rPr lang="en-GB" sz="2600" b="1" dirty="0" err="1" smtClean="0">
                <a:solidFill>
                  <a:srgbClr val="FF0000"/>
                </a:solidFill>
                <a:latin typeface="Courier New" panose="02070309020205020404" pitchFamily="49" charset="0"/>
                <a:cs typeface="Courier New" panose="02070309020205020404" pitchFamily="49" charset="0"/>
              </a:rPr>
              <a:t>ylab</a:t>
            </a:r>
            <a:r>
              <a:rPr lang="en-GB" sz="2600" b="1" dirty="0" smtClean="0">
                <a:solidFill>
                  <a:srgbClr val="FF0000"/>
                </a:solidFill>
                <a:latin typeface="Courier New" panose="02070309020205020404" pitchFamily="49" charset="0"/>
                <a:cs typeface="Courier New" panose="02070309020205020404" pitchFamily="49" charset="0"/>
              </a:rPr>
              <a:t>="</a:t>
            </a:r>
            <a:r>
              <a:rPr lang="en-GB" sz="2600" b="1" dirty="0">
                <a:solidFill>
                  <a:srgbClr val="FF0000"/>
                </a:solidFill>
                <a:latin typeface="Courier New" panose="02070309020205020404" pitchFamily="49" charset="0"/>
                <a:cs typeface="Courier New" panose="02070309020205020404" pitchFamily="49" charset="0"/>
              </a:rPr>
              <a:t>D</a:t>
            </a:r>
            <a:r>
              <a:rPr lang="en-GB" sz="2600" b="1" dirty="0" smtClean="0">
                <a:solidFill>
                  <a:srgbClr val="FF0000"/>
                </a:solidFill>
                <a:latin typeface="Courier New" panose="02070309020205020404" pitchFamily="49" charset="0"/>
                <a:cs typeface="Courier New" panose="02070309020205020404" pitchFamily="49" charset="0"/>
              </a:rPr>
              <a:t>ensity")</a:t>
            </a:r>
            <a:endParaRPr lang="en-GB" sz="2600" b="1" dirty="0">
              <a:solidFill>
                <a:srgbClr val="FF0000"/>
              </a:solidFill>
              <a:latin typeface="Courier New" panose="02070309020205020404" pitchFamily="49" charset="0"/>
              <a:cs typeface="Courier New" panose="02070309020205020404" pitchFamily="49" charset="0"/>
            </a:endParaRPr>
          </a:p>
          <a:p>
            <a:pPr marL="457200" lvl="1" indent="0">
              <a:buNone/>
            </a:pPr>
            <a:endParaRPr lang="en-GB" sz="2000" b="1" dirty="0">
              <a:solidFill>
                <a:srgbClr val="FF0000"/>
              </a:solidFill>
              <a:latin typeface="Courier New" panose="02070309020205020404" pitchFamily="49" charset="0"/>
              <a:cs typeface="Courier New" panose="02070309020205020404" pitchFamily="49" charset="0"/>
            </a:endParaRPr>
          </a:p>
          <a:p>
            <a:pPr marL="457200" lvl="1" indent="0">
              <a:buNone/>
            </a:pPr>
            <a:endParaRPr lang="en-GB" sz="2000" b="1" dirty="0">
              <a:solidFill>
                <a:srgbClr val="FF0000"/>
              </a:solidFill>
              <a:latin typeface="Courier New" panose="02070309020205020404" pitchFamily="49" charset="0"/>
              <a:cs typeface="Courier New" panose="02070309020205020404" pitchFamily="49" charset="0"/>
            </a:endParaRPr>
          </a:p>
          <a:p>
            <a:endParaRPr lang="en-GB" sz="2000" dirty="0" smtClean="0"/>
          </a:p>
          <a:p>
            <a:pPr marL="514350" indent="-457200"/>
            <a:endParaRPr lang="en-GB"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732731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931224" cy="989013"/>
          </a:xfrm>
        </p:spPr>
        <p:txBody>
          <a:bodyPr/>
          <a:lstStyle/>
          <a:p>
            <a:pPr eaLnBrk="1" hangingPunct="1"/>
            <a:r>
              <a:rPr lang="en-GB" sz="4000" b="1" dirty="0" smtClean="0"/>
              <a:t>Example 3</a:t>
            </a:r>
          </a:p>
        </p:txBody>
      </p:sp>
      <p:sp>
        <p:nvSpPr>
          <p:cNvPr id="3" name="Content Placeholder 2"/>
          <p:cNvSpPr>
            <a:spLocks noGrp="1"/>
          </p:cNvSpPr>
          <p:nvPr>
            <p:ph idx="1"/>
          </p:nvPr>
        </p:nvSpPr>
        <p:spPr>
          <a:xfrm>
            <a:off x="457200" y="1600200"/>
            <a:ext cx="8435280" cy="4493096"/>
          </a:xfrm>
        </p:spPr>
        <p:txBody>
          <a:bodyPr/>
          <a:lstStyle/>
          <a:p>
            <a:r>
              <a:rPr lang="en-GB" dirty="0" smtClean="0"/>
              <a:t>Normal distribution plots for different means and variances:</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rPr>
              <a:t>xx = </a:t>
            </a:r>
            <a:r>
              <a:rPr lang="en-GB" sz="2600" b="1" dirty="0" err="1" smtClean="0">
                <a:solidFill>
                  <a:srgbClr val="FF0000"/>
                </a:solidFill>
                <a:latin typeface="Courier New" panose="02070309020205020404" pitchFamily="49" charset="0"/>
                <a:cs typeface="Courier New" panose="02070309020205020404" pitchFamily="49" charset="0"/>
              </a:rPr>
              <a:t>seq</a:t>
            </a:r>
            <a:r>
              <a:rPr lang="en-GB" sz="2600" b="1" dirty="0" smtClean="0">
                <a:solidFill>
                  <a:srgbClr val="FF0000"/>
                </a:solidFill>
                <a:latin typeface="Courier New" panose="02070309020205020404" pitchFamily="49" charset="0"/>
                <a:cs typeface="Courier New" panose="02070309020205020404" pitchFamily="49" charset="0"/>
              </a:rPr>
              <a:t>(-5,5,0.001)</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rPr>
              <a:t>plot(</a:t>
            </a:r>
            <a:r>
              <a:rPr lang="en-GB" sz="2600" b="1" dirty="0" err="1" smtClean="0">
                <a:solidFill>
                  <a:srgbClr val="FF0000"/>
                </a:solidFill>
                <a:latin typeface="Courier New" panose="02070309020205020404" pitchFamily="49" charset="0"/>
                <a:cs typeface="Courier New" panose="02070309020205020404" pitchFamily="49" charset="0"/>
              </a:rPr>
              <a:t>xx,dnorm</a:t>
            </a:r>
            <a:r>
              <a:rPr lang="en-GB" sz="2600" b="1" dirty="0" smtClean="0">
                <a:solidFill>
                  <a:srgbClr val="FF0000"/>
                </a:solidFill>
                <a:latin typeface="Courier New" panose="02070309020205020404" pitchFamily="49" charset="0"/>
                <a:cs typeface="Courier New" panose="02070309020205020404" pitchFamily="49" charset="0"/>
              </a:rPr>
              <a:t>(xx,0,1),col="red", </a:t>
            </a:r>
            <a:r>
              <a:rPr lang="en-GB" sz="2600" b="1" dirty="0" err="1" smtClean="0">
                <a:solidFill>
                  <a:srgbClr val="FF0000"/>
                </a:solidFill>
                <a:latin typeface="Courier New" panose="02070309020205020404" pitchFamily="49" charset="0"/>
                <a:cs typeface="Courier New" panose="02070309020205020404" pitchFamily="49" charset="0"/>
              </a:rPr>
              <a:t>pch</a:t>
            </a:r>
            <a:r>
              <a:rPr lang="en-GB" sz="2600" b="1" dirty="0" smtClean="0">
                <a:solidFill>
                  <a:srgbClr val="FF0000"/>
                </a:solidFill>
                <a:latin typeface="Courier New" panose="02070309020205020404" pitchFamily="49" charset="0"/>
                <a:cs typeface="Courier New" panose="02070309020205020404" pitchFamily="49" charset="0"/>
              </a:rPr>
              <a:t>=".", </a:t>
            </a:r>
            <a:r>
              <a:rPr lang="en-GB" sz="2600" b="1" dirty="0" err="1" smtClean="0">
                <a:solidFill>
                  <a:srgbClr val="FF0000"/>
                </a:solidFill>
                <a:latin typeface="Courier New" panose="02070309020205020404" pitchFamily="49" charset="0"/>
                <a:cs typeface="Courier New" panose="02070309020205020404" pitchFamily="49" charset="0"/>
              </a:rPr>
              <a:t>xlab</a:t>
            </a:r>
            <a:r>
              <a:rPr lang="en-GB" sz="2600" b="1" dirty="0" smtClean="0">
                <a:solidFill>
                  <a:srgbClr val="FF0000"/>
                </a:solidFill>
                <a:latin typeface="Courier New" panose="02070309020205020404" pitchFamily="49" charset="0"/>
                <a:cs typeface="Courier New" panose="02070309020205020404" pitchFamily="49" charset="0"/>
              </a:rPr>
              <a:t> ="Value", </a:t>
            </a:r>
            <a:r>
              <a:rPr lang="en-GB" sz="2600" b="1" dirty="0" err="1" smtClean="0">
                <a:solidFill>
                  <a:srgbClr val="FF0000"/>
                </a:solidFill>
                <a:latin typeface="Courier New" panose="02070309020205020404" pitchFamily="49" charset="0"/>
                <a:cs typeface="Courier New" panose="02070309020205020404" pitchFamily="49" charset="0"/>
              </a:rPr>
              <a:t>ylab</a:t>
            </a:r>
            <a:r>
              <a:rPr lang="en-GB" sz="2600" b="1" dirty="0" smtClean="0">
                <a:solidFill>
                  <a:srgbClr val="FF0000"/>
                </a:solidFill>
                <a:latin typeface="Courier New" panose="02070309020205020404" pitchFamily="49" charset="0"/>
                <a:cs typeface="Courier New" panose="02070309020205020404" pitchFamily="49" charset="0"/>
              </a:rPr>
              <a:t>="Density")</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rPr>
              <a:t>points(</a:t>
            </a:r>
            <a:r>
              <a:rPr lang="en-GB" sz="2600" b="1" dirty="0" err="1" smtClean="0">
                <a:solidFill>
                  <a:srgbClr val="FF0000"/>
                </a:solidFill>
                <a:latin typeface="Courier New" panose="02070309020205020404" pitchFamily="49" charset="0"/>
                <a:cs typeface="Courier New" panose="02070309020205020404" pitchFamily="49" charset="0"/>
              </a:rPr>
              <a:t>xx,dnorm</a:t>
            </a:r>
            <a:r>
              <a:rPr lang="en-GB" sz="2600" b="1" dirty="0" smtClean="0">
                <a:solidFill>
                  <a:srgbClr val="FF0000"/>
                </a:solidFill>
                <a:latin typeface="Courier New" panose="02070309020205020404" pitchFamily="49" charset="0"/>
                <a:cs typeface="Courier New" panose="02070309020205020404" pitchFamily="49" charset="0"/>
              </a:rPr>
              <a:t>(xx,0,2), col="blue", </a:t>
            </a:r>
            <a:r>
              <a:rPr lang="en-GB" sz="2600" b="1" dirty="0" err="1" smtClean="0">
                <a:solidFill>
                  <a:srgbClr val="FF0000"/>
                </a:solidFill>
                <a:latin typeface="Courier New" panose="02070309020205020404" pitchFamily="49" charset="0"/>
                <a:cs typeface="Courier New" panose="02070309020205020404" pitchFamily="49" charset="0"/>
              </a:rPr>
              <a:t>pch</a:t>
            </a:r>
            <a:r>
              <a:rPr lang="en-GB" sz="2600" b="1" dirty="0" smtClean="0">
                <a:solidFill>
                  <a:srgbClr val="FF0000"/>
                </a:solidFill>
                <a:latin typeface="Courier New" panose="02070309020205020404" pitchFamily="49" charset="0"/>
                <a:cs typeface="Courier New" panose="02070309020205020404" pitchFamily="49" charset="0"/>
              </a:rPr>
              <a:t>=".")</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rPr>
              <a:t>points(</a:t>
            </a:r>
            <a:r>
              <a:rPr lang="en-GB" sz="2600" b="1" dirty="0" err="1" smtClean="0">
                <a:solidFill>
                  <a:srgbClr val="FF0000"/>
                </a:solidFill>
                <a:latin typeface="Courier New" panose="02070309020205020404" pitchFamily="49" charset="0"/>
                <a:cs typeface="Courier New" panose="02070309020205020404" pitchFamily="49" charset="0"/>
              </a:rPr>
              <a:t>xx,dnorm</a:t>
            </a:r>
            <a:r>
              <a:rPr lang="en-GB" sz="2600" b="1" dirty="0" smtClean="0">
                <a:solidFill>
                  <a:srgbClr val="FF0000"/>
                </a:solidFill>
                <a:latin typeface="Courier New" panose="02070309020205020404" pitchFamily="49" charset="0"/>
                <a:cs typeface="Courier New" panose="02070309020205020404" pitchFamily="49" charset="0"/>
              </a:rPr>
              <a:t>(xx,2,1), col="green", </a:t>
            </a:r>
            <a:r>
              <a:rPr lang="en-GB" sz="2600" b="1" dirty="0" err="1" smtClean="0">
                <a:solidFill>
                  <a:srgbClr val="FF0000"/>
                </a:solidFill>
                <a:latin typeface="Courier New" panose="02070309020205020404" pitchFamily="49" charset="0"/>
                <a:cs typeface="Courier New" panose="02070309020205020404" pitchFamily="49" charset="0"/>
              </a:rPr>
              <a:t>pch</a:t>
            </a:r>
            <a:r>
              <a:rPr lang="en-GB" sz="2600" b="1" dirty="0">
                <a:solidFill>
                  <a:srgbClr val="FF0000"/>
                </a:solidFill>
                <a:latin typeface="Courier New" panose="02070309020205020404" pitchFamily="49" charset="0"/>
                <a:cs typeface="Courier New" panose="02070309020205020404" pitchFamily="49" charset="0"/>
              </a:rPr>
              <a:t>=".")</a:t>
            </a:r>
          </a:p>
          <a:p>
            <a:pPr marL="457200" lvl="1" indent="0">
              <a:buNone/>
            </a:pPr>
            <a:endParaRPr lang="en-GB" sz="2600" b="1" dirty="0">
              <a:solidFill>
                <a:srgbClr val="FF0000"/>
              </a:solidFill>
              <a:latin typeface="Courier New" panose="02070309020205020404" pitchFamily="49" charset="0"/>
              <a:cs typeface="Courier New" panose="02070309020205020404" pitchFamily="49" charset="0"/>
            </a:endParaRPr>
          </a:p>
          <a:p>
            <a:pPr marL="457200" lvl="1" indent="0">
              <a:buNone/>
            </a:pPr>
            <a:endParaRPr lang="en-GB" sz="2000" b="1" dirty="0">
              <a:solidFill>
                <a:srgbClr val="FF0000"/>
              </a:solidFill>
              <a:latin typeface="Courier New" panose="02070309020205020404" pitchFamily="49" charset="0"/>
              <a:cs typeface="Courier New" panose="02070309020205020404" pitchFamily="49" charset="0"/>
            </a:endParaRPr>
          </a:p>
          <a:p>
            <a:endParaRPr lang="en-GB" sz="2000" dirty="0" smtClean="0"/>
          </a:p>
          <a:p>
            <a:pPr marL="514350" indent="-457200"/>
            <a:endParaRPr lang="en-GB"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5121652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931224" cy="989013"/>
          </a:xfrm>
        </p:spPr>
        <p:txBody>
          <a:bodyPr/>
          <a:lstStyle/>
          <a:p>
            <a:pPr eaLnBrk="1" hangingPunct="1"/>
            <a:r>
              <a:rPr lang="en-GB" sz="4000" b="1" dirty="0" smtClean="0"/>
              <a:t>Example 4</a:t>
            </a:r>
          </a:p>
        </p:txBody>
      </p:sp>
      <p:sp>
        <p:nvSpPr>
          <p:cNvPr id="3" name="Content Placeholder 2"/>
          <p:cNvSpPr>
            <a:spLocks noGrp="1"/>
          </p:cNvSpPr>
          <p:nvPr>
            <p:ph idx="1"/>
          </p:nvPr>
        </p:nvSpPr>
        <p:spPr>
          <a:xfrm>
            <a:off x="457200" y="1600200"/>
            <a:ext cx="8435280" cy="4493096"/>
          </a:xfrm>
        </p:spPr>
        <p:txBody>
          <a:bodyPr/>
          <a:lstStyle/>
          <a:p>
            <a:r>
              <a:rPr lang="en-GB" dirty="0" smtClean="0"/>
              <a:t>Histograms of random "height" data generated from a Normal distribution:</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rPr>
              <a:t>set.seed</a:t>
            </a:r>
            <a:r>
              <a:rPr lang="en-GB" sz="2600" b="1" dirty="0" smtClean="0">
                <a:solidFill>
                  <a:srgbClr val="FF0000"/>
                </a:solidFill>
                <a:latin typeface="Courier New" panose="02070309020205020404" pitchFamily="49" charset="0"/>
                <a:cs typeface="Courier New" panose="02070309020205020404" pitchFamily="49" charset="0"/>
              </a:rPr>
              <a:t>(1)</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rPr>
              <a:t>height10 = </a:t>
            </a:r>
            <a:r>
              <a:rPr lang="en-GB" sz="2600" b="1" dirty="0" err="1" smtClean="0">
                <a:solidFill>
                  <a:srgbClr val="FF0000"/>
                </a:solidFill>
                <a:latin typeface="Courier New" panose="02070309020205020404" pitchFamily="49" charset="0"/>
                <a:cs typeface="Courier New" panose="02070309020205020404" pitchFamily="49" charset="0"/>
              </a:rPr>
              <a:t>rnorm</a:t>
            </a:r>
            <a:r>
              <a:rPr lang="en-GB" sz="2600" b="1" dirty="0" smtClean="0">
                <a:solidFill>
                  <a:srgbClr val="FF0000"/>
                </a:solidFill>
                <a:latin typeface="Courier New" panose="02070309020205020404" pitchFamily="49" charset="0"/>
                <a:cs typeface="Courier New" panose="02070309020205020404" pitchFamily="49" charset="0"/>
              </a:rPr>
              <a:t>(10,175,8)</a:t>
            </a: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rPr>
              <a:t>height100 </a:t>
            </a:r>
            <a:r>
              <a:rPr lang="en-GB" sz="2600" b="1" dirty="0">
                <a:solidFill>
                  <a:srgbClr val="FF0000"/>
                </a:solidFill>
                <a:latin typeface="Courier New" panose="02070309020205020404" pitchFamily="49" charset="0"/>
                <a:cs typeface="Courier New" panose="02070309020205020404" pitchFamily="49" charset="0"/>
              </a:rPr>
              <a:t>= </a:t>
            </a:r>
            <a:r>
              <a:rPr lang="en-GB" sz="2600" b="1" dirty="0" err="1" smtClean="0">
                <a:solidFill>
                  <a:srgbClr val="FF0000"/>
                </a:solidFill>
                <a:latin typeface="Courier New" panose="02070309020205020404" pitchFamily="49" charset="0"/>
                <a:cs typeface="Courier New" panose="02070309020205020404" pitchFamily="49" charset="0"/>
              </a:rPr>
              <a:t>rnorm</a:t>
            </a:r>
            <a:r>
              <a:rPr lang="en-GB" sz="2600" b="1" dirty="0" smtClean="0">
                <a:solidFill>
                  <a:srgbClr val="FF0000"/>
                </a:solidFill>
                <a:latin typeface="Courier New" panose="02070309020205020404" pitchFamily="49" charset="0"/>
                <a:cs typeface="Courier New" panose="02070309020205020404" pitchFamily="49" charset="0"/>
              </a:rPr>
              <a:t>(100,175,8)</a:t>
            </a:r>
            <a:endParaRPr lang="en-GB" sz="2600" b="1" dirty="0">
              <a:solidFill>
                <a:srgbClr val="FF0000"/>
              </a:solidFill>
              <a:latin typeface="Courier New" panose="02070309020205020404" pitchFamily="49" charset="0"/>
              <a:cs typeface="Courier New" panose="02070309020205020404" pitchFamily="49" charset="0"/>
            </a:endParaRPr>
          </a:p>
          <a:p>
            <a:pPr marL="457200" lvl="1" indent="0">
              <a:buNone/>
            </a:pPr>
            <a:r>
              <a:rPr lang="en-GB" sz="2600" b="1" dirty="0" smtClean="0">
                <a:solidFill>
                  <a:srgbClr val="FF0000"/>
                </a:solidFill>
                <a:latin typeface="Courier New" panose="02070309020205020404" pitchFamily="49" charset="0"/>
                <a:cs typeface="Courier New" panose="02070309020205020404" pitchFamily="49" charset="0"/>
              </a:rPr>
              <a:t>height1000 </a:t>
            </a:r>
            <a:r>
              <a:rPr lang="en-GB" sz="2600" b="1" dirty="0">
                <a:solidFill>
                  <a:srgbClr val="FF0000"/>
                </a:solidFill>
                <a:latin typeface="Courier New" panose="02070309020205020404" pitchFamily="49" charset="0"/>
                <a:cs typeface="Courier New" panose="02070309020205020404" pitchFamily="49" charset="0"/>
              </a:rPr>
              <a:t>= </a:t>
            </a:r>
            <a:r>
              <a:rPr lang="en-GB" sz="2600" b="1" dirty="0" err="1" smtClean="0">
                <a:solidFill>
                  <a:srgbClr val="FF0000"/>
                </a:solidFill>
                <a:latin typeface="Courier New" panose="02070309020205020404" pitchFamily="49" charset="0"/>
                <a:cs typeface="Courier New" panose="02070309020205020404" pitchFamily="49" charset="0"/>
              </a:rPr>
              <a:t>rnorm</a:t>
            </a:r>
            <a:r>
              <a:rPr lang="en-GB" sz="2600" b="1" dirty="0" smtClean="0">
                <a:solidFill>
                  <a:srgbClr val="FF0000"/>
                </a:solidFill>
                <a:latin typeface="Courier New" panose="02070309020205020404" pitchFamily="49" charset="0"/>
                <a:cs typeface="Courier New" panose="02070309020205020404" pitchFamily="49" charset="0"/>
              </a:rPr>
              <a:t>(1000,175,8)</a:t>
            </a:r>
            <a:endParaRPr lang="en-GB" sz="2600" b="1" dirty="0">
              <a:solidFill>
                <a:srgbClr val="FF0000"/>
              </a:solidFill>
              <a:latin typeface="Courier New" panose="02070309020205020404" pitchFamily="49" charset="0"/>
              <a:cs typeface="Courier New" panose="02070309020205020404" pitchFamily="49" charset="0"/>
            </a:endParaRP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rPr>
              <a:t>hist</a:t>
            </a:r>
            <a:r>
              <a:rPr lang="en-GB" sz="2600" b="1" dirty="0" smtClean="0">
                <a:solidFill>
                  <a:srgbClr val="FF0000"/>
                </a:solidFill>
                <a:latin typeface="Courier New" panose="02070309020205020404" pitchFamily="49" charset="0"/>
                <a:cs typeface="Courier New" panose="02070309020205020404" pitchFamily="49" charset="0"/>
              </a:rPr>
              <a:t>(height10, breaks=</a:t>
            </a:r>
            <a:r>
              <a:rPr lang="en-GB" sz="2600" b="1" dirty="0" err="1" smtClean="0">
                <a:solidFill>
                  <a:srgbClr val="FF0000"/>
                </a:solidFill>
                <a:latin typeface="Courier New" panose="02070309020205020404" pitchFamily="49" charset="0"/>
                <a:cs typeface="Courier New" panose="02070309020205020404" pitchFamily="49" charset="0"/>
              </a:rPr>
              <a:t>seq</a:t>
            </a:r>
            <a:r>
              <a:rPr lang="en-GB" sz="2600" b="1" dirty="0" smtClean="0">
                <a:solidFill>
                  <a:srgbClr val="FF0000"/>
                </a:solidFill>
                <a:latin typeface="Courier New" panose="02070309020205020404" pitchFamily="49" charset="0"/>
                <a:cs typeface="Courier New" panose="02070309020205020404" pitchFamily="49" charset="0"/>
              </a:rPr>
              <a:t>(135,215,1))</a:t>
            </a: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rPr>
              <a:t>hist</a:t>
            </a:r>
            <a:r>
              <a:rPr lang="en-GB" sz="2600" b="1" dirty="0" smtClean="0">
                <a:solidFill>
                  <a:srgbClr val="FF0000"/>
                </a:solidFill>
                <a:latin typeface="Courier New" panose="02070309020205020404" pitchFamily="49" charset="0"/>
                <a:cs typeface="Courier New" panose="02070309020205020404" pitchFamily="49" charset="0"/>
              </a:rPr>
              <a:t>(height100, breaks=</a:t>
            </a:r>
            <a:r>
              <a:rPr lang="en-GB" sz="2600" b="1" dirty="0" err="1" smtClean="0">
                <a:solidFill>
                  <a:srgbClr val="FF0000"/>
                </a:solidFill>
                <a:latin typeface="Courier New" panose="02070309020205020404" pitchFamily="49" charset="0"/>
                <a:cs typeface="Courier New" panose="02070309020205020404" pitchFamily="49" charset="0"/>
              </a:rPr>
              <a:t>seq</a:t>
            </a:r>
            <a:r>
              <a:rPr lang="en-GB" sz="2600" b="1" dirty="0" smtClean="0">
                <a:solidFill>
                  <a:srgbClr val="FF0000"/>
                </a:solidFill>
                <a:latin typeface="Courier New" panose="02070309020205020404" pitchFamily="49" charset="0"/>
                <a:cs typeface="Courier New" panose="02070309020205020404" pitchFamily="49" charset="0"/>
              </a:rPr>
              <a:t>(135,215,1))</a:t>
            </a:r>
            <a:endParaRPr lang="en-GB" sz="2600" b="1" dirty="0">
              <a:solidFill>
                <a:srgbClr val="FF0000"/>
              </a:solidFill>
              <a:latin typeface="Courier New" panose="02070309020205020404" pitchFamily="49" charset="0"/>
              <a:cs typeface="Courier New" panose="02070309020205020404" pitchFamily="49" charset="0"/>
            </a:endParaRPr>
          </a:p>
          <a:p>
            <a:pPr marL="457200" lvl="1" indent="0">
              <a:buNone/>
            </a:pPr>
            <a:r>
              <a:rPr lang="en-GB" sz="2600" b="1" dirty="0" err="1" smtClean="0">
                <a:solidFill>
                  <a:srgbClr val="FF0000"/>
                </a:solidFill>
                <a:latin typeface="Courier New" panose="02070309020205020404" pitchFamily="49" charset="0"/>
                <a:cs typeface="Courier New" panose="02070309020205020404" pitchFamily="49" charset="0"/>
              </a:rPr>
              <a:t>hist</a:t>
            </a:r>
            <a:r>
              <a:rPr lang="en-GB" sz="2600" b="1" dirty="0" smtClean="0">
                <a:solidFill>
                  <a:srgbClr val="FF0000"/>
                </a:solidFill>
                <a:latin typeface="Courier New" panose="02070309020205020404" pitchFamily="49" charset="0"/>
                <a:cs typeface="Courier New" panose="02070309020205020404" pitchFamily="49" charset="0"/>
              </a:rPr>
              <a:t>(height1000, breaks=</a:t>
            </a:r>
            <a:r>
              <a:rPr lang="en-GB" sz="2600" b="1" dirty="0" err="1" smtClean="0">
                <a:solidFill>
                  <a:srgbClr val="FF0000"/>
                </a:solidFill>
                <a:latin typeface="Courier New" panose="02070309020205020404" pitchFamily="49" charset="0"/>
                <a:cs typeface="Courier New" panose="02070309020205020404" pitchFamily="49" charset="0"/>
              </a:rPr>
              <a:t>seq</a:t>
            </a:r>
            <a:r>
              <a:rPr lang="en-GB" sz="2600" b="1" dirty="0" smtClean="0">
                <a:solidFill>
                  <a:srgbClr val="FF0000"/>
                </a:solidFill>
                <a:latin typeface="Courier New" panose="02070309020205020404" pitchFamily="49" charset="0"/>
                <a:cs typeface="Courier New" panose="02070309020205020404" pitchFamily="49" charset="0"/>
              </a:rPr>
              <a:t>(135,215,1))</a:t>
            </a:r>
            <a:endParaRPr lang="en-GB" sz="2600" b="1" dirty="0">
              <a:solidFill>
                <a:srgbClr val="FF0000"/>
              </a:solidFill>
              <a:latin typeface="Courier New" panose="02070309020205020404" pitchFamily="49" charset="0"/>
              <a:cs typeface="Courier New" panose="02070309020205020404" pitchFamily="49" charset="0"/>
            </a:endParaRPr>
          </a:p>
          <a:p>
            <a:pPr marL="457200" lvl="1" indent="0">
              <a:buNone/>
            </a:pPr>
            <a:endParaRPr lang="en-GB" sz="2000" b="1" dirty="0">
              <a:solidFill>
                <a:srgbClr val="FF0000"/>
              </a:solidFill>
              <a:latin typeface="Courier New" panose="02070309020205020404" pitchFamily="49" charset="0"/>
              <a:cs typeface="Courier New" panose="02070309020205020404" pitchFamily="49" charset="0"/>
            </a:endParaRPr>
          </a:p>
          <a:p>
            <a:endParaRPr lang="en-GB" sz="2000" dirty="0" smtClean="0"/>
          </a:p>
          <a:p>
            <a:pPr marL="514350" indent="-457200"/>
            <a:endParaRPr lang="en-GB"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1857559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7931224" cy="989013"/>
          </a:xfrm>
        </p:spPr>
        <p:txBody>
          <a:bodyPr/>
          <a:lstStyle/>
          <a:p>
            <a:pPr eaLnBrk="1" hangingPunct="1"/>
            <a:r>
              <a:rPr lang="en-GB" sz="4000" b="1" dirty="0" smtClean="0"/>
              <a:t>A note on sample size</a:t>
            </a:r>
          </a:p>
        </p:txBody>
      </p:sp>
      <p:sp>
        <p:nvSpPr>
          <p:cNvPr id="3" name="Content Placeholder 2"/>
          <p:cNvSpPr>
            <a:spLocks noGrp="1"/>
          </p:cNvSpPr>
          <p:nvPr>
            <p:ph idx="1"/>
          </p:nvPr>
        </p:nvSpPr>
        <p:spPr>
          <a:xfrm>
            <a:off x="457200" y="1600200"/>
            <a:ext cx="8435280" cy="4493096"/>
          </a:xfrm>
        </p:spPr>
        <p:txBody>
          <a:bodyPr/>
          <a:lstStyle/>
          <a:p>
            <a:r>
              <a:rPr lang="en-GB" dirty="0" smtClean="0"/>
              <a:t>For small sample sizes, data points generated from a distribution might be only weakly representative of the shape of the true distribution (such as the 10 draws from a normal distribution shown above) </a:t>
            </a:r>
          </a:p>
          <a:p>
            <a:r>
              <a:rPr lang="en-GB" dirty="0" smtClean="0"/>
              <a:t>Using R, it is as easy to work with large data sets as small data sets!</a:t>
            </a:r>
          </a:p>
          <a:p>
            <a:r>
              <a:rPr lang="en-GB" dirty="0" smtClean="0"/>
              <a:t>It is also easy to simulate data from scratch to explore statistical ideas</a:t>
            </a:r>
            <a:endParaRPr lang="en-GB" sz="2000" b="1" dirty="0">
              <a:solidFill>
                <a:srgbClr val="FF0000"/>
              </a:solidFill>
              <a:latin typeface="Courier New" panose="02070309020205020404" pitchFamily="49" charset="0"/>
              <a:cs typeface="Courier New" panose="02070309020205020404" pitchFamily="49" charset="0"/>
            </a:endParaRPr>
          </a:p>
          <a:p>
            <a:endParaRPr lang="en-GB" sz="2000" dirty="0" smtClean="0"/>
          </a:p>
          <a:p>
            <a:pPr marL="514350" indent="-457200"/>
            <a:endParaRPr lang="en-GB"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5537528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8291264" cy="989013"/>
          </a:xfrm>
        </p:spPr>
        <p:txBody>
          <a:bodyPr/>
          <a:lstStyle/>
          <a:p>
            <a:pPr eaLnBrk="1" hangingPunct="1"/>
            <a:r>
              <a:rPr lang="en-GB" sz="4000" b="1" dirty="0" smtClean="0"/>
              <a:t>Linear regression with simulated data</a:t>
            </a:r>
          </a:p>
        </p:txBody>
      </p:sp>
      <p:sp>
        <p:nvSpPr>
          <p:cNvPr id="3" name="Content Placeholder 2"/>
          <p:cNvSpPr>
            <a:spLocks noGrp="1"/>
          </p:cNvSpPr>
          <p:nvPr>
            <p:ph idx="1"/>
          </p:nvPr>
        </p:nvSpPr>
        <p:spPr>
          <a:xfrm>
            <a:off x="457200" y="1600200"/>
            <a:ext cx="8435280" cy="4493096"/>
          </a:xfrm>
        </p:spPr>
        <p:txBody>
          <a:bodyPr/>
          <a:lstStyle/>
          <a:p>
            <a:r>
              <a:rPr lang="en-GB" dirty="0" smtClean="0"/>
              <a:t>First, let's generate some simulated data…</a:t>
            </a:r>
          </a:p>
          <a:p>
            <a:pPr marL="0" indent="0">
              <a:buNone/>
            </a:pPr>
            <a:endParaRPr lang="en-GB" sz="1200" dirty="0" smtClean="0"/>
          </a:p>
          <a:p>
            <a:pPr marL="0" indent="0">
              <a:buNone/>
            </a:pPr>
            <a:r>
              <a:rPr lang="en-GB" sz="2600" b="1" dirty="0" smtClean="0">
                <a:solidFill>
                  <a:srgbClr val="FF0000"/>
                </a:solidFill>
                <a:latin typeface="Courier New" pitchFamily="49" charset="0"/>
                <a:cs typeface="Courier New" pitchFamily="49" charset="0"/>
              </a:rPr>
              <a:t> </a:t>
            </a:r>
            <a:r>
              <a:rPr lang="es-ES" sz="2600" b="1" dirty="0" err="1" smtClean="0">
                <a:solidFill>
                  <a:srgbClr val="FF0000"/>
                </a:solidFill>
                <a:latin typeface="Courier New" pitchFamily="49" charset="0"/>
                <a:cs typeface="Courier New" pitchFamily="49" charset="0"/>
              </a:rPr>
              <a:t>set.seed</a:t>
            </a:r>
            <a:r>
              <a:rPr lang="es-ES" sz="2600" b="1" dirty="0" smtClean="0">
                <a:solidFill>
                  <a:srgbClr val="FF0000"/>
                </a:solidFill>
                <a:latin typeface="Courier New" pitchFamily="49" charset="0"/>
                <a:cs typeface="Courier New" pitchFamily="49" charset="0"/>
              </a:rPr>
              <a:t>(42</a:t>
            </a:r>
            <a:r>
              <a:rPr lang="es-ES" sz="2600" b="1" dirty="0">
                <a:solidFill>
                  <a:srgbClr val="FF0000"/>
                </a:solidFill>
                <a:latin typeface="Courier New" pitchFamily="49" charset="0"/>
                <a:cs typeface="Courier New" pitchFamily="49" charset="0"/>
              </a:rPr>
              <a:t>)</a:t>
            </a:r>
          </a:p>
          <a:p>
            <a:pPr marL="0" indent="0">
              <a:buNone/>
            </a:pPr>
            <a:r>
              <a:rPr lang="en-GB" sz="2600" b="1" dirty="0" smtClean="0">
                <a:solidFill>
                  <a:srgbClr val="FF0000"/>
                </a:solidFill>
                <a:latin typeface="Courier New" pitchFamily="49" charset="0"/>
                <a:cs typeface="Courier New" pitchFamily="49" charset="0"/>
              </a:rPr>
              <a:t> x </a:t>
            </a:r>
            <a:r>
              <a:rPr lang="en-GB" sz="2600" b="1" dirty="0">
                <a:solidFill>
                  <a:srgbClr val="FF0000"/>
                </a:solidFill>
                <a:latin typeface="Courier New" pitchFamily="49" charset="0"/>
                <a:cs typeface="Courier New" pitchFamily="49" charset="0"/>
              </a:rPr>
              <a:t>= </a:t>
            </a:r>
            <a:r>
              <a:rPr lang="en-GB" sz="2600" b="1" dirty="0" err="1">
                <a:solidFill>
                  <a:srgbClr val="FF0000"/>
                </a:solidFill>
                <a:latin typeface="Courier New" pitchFamily="49" charset="0"/>
                <a:cs typeface="Courier New" pitchFamily="49" charset="0"/>
              </a:rPr>
              <a:t>rnorm</a:t>
            </a:r>
            <a:r>
              <a:rPr lang="en-GB" sz="2600" b="1" dirty="0">
                <a:solidFill>
                  <a:srgbClr val="FF0000"/>
                </a:solidFill>
                <a:latin typeface="Courier New" pitchFamily="49" charset="0"/>
                <a:cs typeface="Courier New" pitchFamily="49" charset="0"/>
              </a:rPr>
              <a:t>(1000, </a:t>
            </a:r>
            <a:r>
              <a:rPr lang="en-GB" sz="2600" b="1" dirty="0" smtClean="0">
                <a:solidFill>
                  <a:srgbClr val="FF0000"/>
                </a:solidFill>
                <a:latin typeface="Courier New" pitchFamily="49" charset="0"/>
                <a:cs typeface="Courier New" pitchFamily="49" charset="0"/>
              </a:rPr>
              <a:t>10, 5)</a:t>
            </a:r>
            <a:endParaRPr lang="en-GB" sz="2600" b="1" dirty="0">
              <a:solidFill>
                <a:srgbClr val="FF0000"/>
              </a:solidFill>
              <a:latin typeface="Courier New" pitchFamily="49" charset="0"/>
              <a:cs typeface="Courier New" pitchFamily="49" charset="0"/>
            </a:endParaRPr>
          </a:p>
          <a:p>
            <a:pPr marL="0" indent="0">
              <a:buNone/>
            </a:pPr>
            <a:r>
              <a:rPr lang="pt-BR" sz="2600" b="1" dirty="0" smtClean="0">
                <a:solidFill>
                  <a:srgbClr val="FF0000"/>
                </a:solidFill>
                <a:latin typeface="Courier New" pitchFamily="49" charset="0"/>
                <a:cs typeface="Courier New" pitchFamily="49" charset="0"/>
              </a:rPr>
              <a:t> y </a:t>
            </a:r>
            <a:r>
              <a:rPr lang="pt-BR" sz="2600" b="1" dirty="0">
                <a:solidFill>
                  <a:srgbClr val="FF0000"/>
                </a:solidFill>
                <a:latin typeface="Courier New" pitchFamily="49" charset="0"/>
                <a:cs typeface="Courier New" pitchFamily="49" charset="0"/>
              </a:rPr>
              <a:t>= </a:t>
            </a:r>
            <a:r>
              <a:rPr lang="pt-BR" sz="2600" b="1" dirty="0" smtClean="0">
                <a:solidFill>
                  <a:srgbClr val="FF0000"/>
                </a:solidFill>
                <a:latin typeface="Courier New" pitchFamily="49" charset="0"/>
                <a:cs typeface="Courier New" pitchFamily="49" charset="0"/>
              </a:rPr>
              <a:t>3*x </a:t>
            </a:r>
            <a:r>
              <a:rPr lang="pt-BR" sz="2600" b="1" dirty="0">
                <a:solidFill>
                  <a:srgbClr val="FF0000"/>
                </a:solidFill>
                <a:latin typeface="Courier New" pitchFamily="49" charset="0"/>
                <a:cs typeface="Courier New" pitchFamily="49" charset="0"/>
              </a:rPr>
              <a:t>- </a:t>
            </a:r>
            <a:r>
              <a:rPr lang="pt-BR" sz="2600" b="1" dirty="0" smtClean="0">
                <a:solidFill>
                  <a:srgbClr val="FF0000"/>
                </a:solidFill>
                <a:latin typeface="Courier New" pitchFamily="49" charset="0"/>
                <a:cs typeface="Courier New" pitchFamily="49" charset="0"/>
              </a:rPr>
              <a:t>11 </a:t>
            </a:r>
            <a:r>
              <a:rPr lang="pt-BR" sz="2600" b="1" dirty="0">
                <a:solidFill>
                  <a:srgbClr val="FF0000"/>
                </a:solidFill>
                <a:latin typeface="Courier New" pitchFamily="49" charset="0"/>
                <a:cs typeface="Courier New" pitchFamily="49" charset="0"/>
              </a:rPr>
              <a:t>+ rnorm(1000, 0, 5)</a:t>
            </a:r>
          </a:p>
          <a:p>
            <a:pPr marL="0" indent="0">
              <a:buNone/>
            </a:pPr>
            <a:endParaRPr lang="pt-BR" sz="2600" b="1" dirty="0">
              <a:solidFill>
                <a:srgbClr val="FF0000"/>
              </a:solidFill>
              <a:latin typeface="Courier New" pitchFamily="49" charset="0"/>
              <a:cs typeface="Courier New" pitchFamily="49" charset="0"/>
            </a:endParaRPr>
          </a:p>
          <a:p>
            <a:pPr marL="0" indent="0">
              <a:buNone/>
            </a:pPr>
            <a:r>
              <a:rPr lang="pt-BR" sz="2600" b="1" dirty="0" smtClean="0">
                <a:solidFill>
                  <a:srgbClr val="FF0000"/>
                </a:solidFill>
                <a:latin typeface="Courier New" pitchFamily="49" charset="0"/>
                <a:cs typeface="Courier New" pitchFamily="49" charset="0"/>
              </a:rPr>
              <a:t> hist(x, </a:t>
            </a:r>
            <a:r>
              <a:rPr lang="pt-BR" sz="2600" b="1" dirty="0">
                <a:solidFill>
                  <a:srgbClr val="FF0000"/>
                </a:solidFill>
                <a:latin typeface="Courier New" pitchFamily="49" charset="0"/>
                <a:cs typeface="Courier New" pitchFamily="49" charset="0"/>
              </a:rPr>
              <a:t>breaks=50)</a:t>
            </a:r>
          </a:p>
          <a:p>
            <a:pPr marL="0" indent="0">
              <a:buNone/>
            </a:pPr>
            <a:r>
              <a:rPr lang="pt-BR" sz="2600" b="1" dirty="0" smtClean="0">
                <a:solidFill>
                  <a:srgbClr val="FF0000"/>
                </a:solidFill>
                <a:latin typeface="Courier New" pitchFamily="49" charset="0"/>
                <a:cs typeface="Courier New" pitchFamily="49" charset="0"/>
              </a:rPr>
              <a:t> plot(x, y)</a:t>
            </a:r>
            <a:endParaRPr lang="pt-BR" sz="2600" b="1" dirty="0">
              <a:solidFill>
                <a:srgbClr val="FF0000"/>
              </a:solidFill>
              <a:latin typeface="Courier New" pitchFamily="49" charset="0"/>
              <a:cs typeface="Courier New" pitchFamily="49" charset="0"/>
            </a:endParaRPr>
          </a:p>
          <a:p>
            <a:endParaRPr lang="en-GB" sz="2000" dirty="0" smtClean="0"/>
          </a:p>
          <a:p>
            <a:pPr marL="514350" indent="-457200"/>
            <a:endParaRPr lang="en-GB"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0484607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8291264" cy="989013"/>
          </a:xfrm>
        </p:spPr>
        <p:txBody>
          <a:bodyPr/>
          <a:lstStyle/>
          <a:p>
            <a:pPr eaLnBrk="1" hangingPunct="1"/>
            <a:r>
              <a:rPr lang="en-GB" sz="4000" b="1" dirty="0" smtClean="0"/>
              <a:t>Linear regression with simulated data</a:t>
            </a:r>
          </a:p>
        </p:txBody>
      </p:sp>
      <p:sp>
        <p:nvSpPr>
          <p:cNvPr id="3" name="Content Placeholder 2"/>
          <p:cNvSpPr>
            <a:spLocks noGrp="1"/>
          </p:cNvSpPr>
          <p:nvPr>
            <p:ph idx="1"/>
          </p:nvPr>
        </p:nvSpPr>
        <p:spPr>
          <a:xfrm>
            <a:off x="457200" y="1600200"/>
            <a:ext cx="8435280" cy="4493096"/>
          </a:xfrm>
        </p:spPr>
        <p:txBody>
          <a:bodyPr/>
          <a:lstStyle/>
          <a:p>
            <a:r>
              <a:rPr lang="en-GB" dirty="0" smtClean="0"/>
              <a:t>Fit a line of best fit (a "linear model" in R)</a:t>
            </a:r>
            <a:endParaRPr lang="en-GB" dirty="0"/>
          </a:p>
          <a:p>
            <a:pPr marL="0" indent="0">
              <a:buNone/>
            </a:pPr>
            <a:endParaRPr lang="en-GB" sz="1100" dirty="0"/>
          </a:p>
          <a:p>
            <a:pPr marL="0" indent="0">
              <a:buNone/>
            </a:pPr>
            <a:r>
              <a:rPr lang="pt-BR" sz="2600" b="1" dirty="0" smtClean="0">
                <a:solidFill>
                  <a:srgbClr val="FF0000"/>
                </a:solidFill>
                <a:latin typeface="Courier New" pitchFamily="49" charset="0"/>
                <a:cs typeface="Courier New" pitchFamily="49" charset="0"/>
              </a:rPr>
              <a:t>lm1 </a:t>
            </a:r>
            <a:r>
              <a:rPr lang="pt-BR" sz="2600" b="1" dirty="0">
                <a:solidFill>
                  <a:srgbClr val="FF0000"/>
                </a:solidFill>
                <a:latin typeface="Courier New" pitchFamily="49" charset="0"/>
                <a:cs typeface="Courier New" pitchFamily="49" charset="0"/>
              </a:rPr>
              <a:t>= </a:t>
            </a:r>
            <a:r>
              <a:rPr lang="pt-BR" sz="2600" b="1" dirty="0" smtClean="0">
                <a:solidFill>
                  <a:srgbClr val="FF0000"/>
                </a:solidFill>
                <a:latin typeface="Courier New" pitchFamily="49" charset="0"/>
                <a:cs typeface="Courier New" pitchFamily="49" charset="0"/>
              </a:rPr>
              <a:t>lm(y </a:t>
            </a:r>
            <a:r>
              <a:rPr lang="pt-BR" sz="2600" b="1" dirty="0">
                <a:solidFill>
                  <a:srgbClr val="FF0000"/>
                </a:solidFill>
                <a:latin typeface="Courier New" pitchFamily="49" charset="0"/>
                <a:cs typeface="Courier New" pitchFamily="49" charset="0"/>
              </a:rPr>
              <a:t>~ </a:t>
            </a:r>
            <a:r>
              <a:rPr lang="pt-BR" sz="2600" b="1" dirty="0" smtClean="0">
                <a:solidFill>
                  <a:srgbClr val="FF0000"/>
                </a:solidFill>
                <a:latin typeface="Courier New" pitchFamily="49" charset="0"/>
                <a:cs typeface="Courier New" pitchFamily="49" charset="0"/>
              </a:rPr>
              <a:t>x) </a:t>
            </a:r>
            <a:r>
              <a:rPr lang="pt-BR" sz="2600" b="1" dirty="0" smtClean="0">
                <a:solidFill>
                  <a:srgbClr val="00B050"/>
                </a:solidFill>
                <a:latin typeface="Courier New" pitchFamily="49" charset="0"/>
                <a:cs typeface="Courier New" pitchFamily="49" charset="0"/>
              </a:rPr>
              <a:t># standard linear model</a:t>
            </a:r>
            <a:endParaRPr lang="pt-BR" sz="2600" b="1" dirty="0">
              <a:solidFill>
                <a:srgbClr val="00B050"/>
              </a:solidFill>
              <a:latin typeface="Courier New" pitchFamily="49" charset="0"/>
              <a:cs typeface="Courier New" pitchFamily="49" charset="0"/>
            </a:endParaRPr>
          </a:p>
          <a:p>
            <a:pPr marL="0" indent="0">
              <a:buNone/>
            </a:pPr>
            <a:r>
              <a:rPr lang="pt-BR" sz="2600" b="1" dirty="0" smtClean="0">
                <a:solidFill>
                  <a:srgbClr val="FF0000"/>
                </a:solidFill>
                <a:latin typeface="Courier New" pitchFamily="49" charset="0"/>
                <a:cs typeface="Courier New" pitchFamily="49" charset="0"/>
              </a:rPr>
              <a:t>summary(lm1</a:t>
            </a:r>
            <a:r>
              <a:rPr lang="pt-BR" sz="2600" b="1" dirty="0">
                <a:solidFill>
                  <a:srgbClr val="FF0000"/>
                </a:solidFill>
                <a:latin typeface="Courier New" pitchFamily="49" charset="0"/>
                <a:cs typeface="Courier New" pitchFamily="49" charset="0"/>
              </a:rPr>
              <a:t>)</a:t>
            </a:r>
          </a:p>
          <a:p>
            <a:pPr marL="0" indent="0">
              <a:buNone/>
            </a:pPr>
            <a:endParaRPr lang="pt-BR" sz="2600" b="1" dirty="0" smtClean="0">
              <a:solidFill>
                <a:srgbClr val="00B050"/>
              </a:solidFill>
              <a:latin typeface="Courier New" pitchFamily="49" charset="0"/>
              <a:cs typeface="Courier New" pitchFamily="49" charset="0"/>
            </a:endParaRPr>
          </a:p>
          <a:p>
            <a:pPr marL="0" indent="0">
              <a:buNone/>
            </a:pPr>
            <a:r>
              <a:rPr lang="pt-BR" sz="2600" b="1" dirty="0" smtClean="0">
                <a:solidFill>
                  <a:srgbClr val="00B050"/>
                </a:solidFill>
                <a:latin typeface="Courier New" pitchFamily="49" charset="0"/>
                <a:cs typeface="Courier New" pitchFamily="49" charset="0"/>
              </a:rPr>
              <a:t># add line to the plot</a:t>
            </a:r>
            <a:endParaRPr lang="pt-BR" sz="2600" b="1" dirty="0">
              <a:solidFill>
                <a:srgbClr val="00B050"/>
              </a:solidFill>
              <a:latin typeface="Courier New" pitchFamily="49" charset="0"/>
              <a:cs typeface="Courier New" pitchFamily="49" charset="0"/>
            </a:endParaRPr>
          </a:p>
          <a:p>
            <a:pPr marL="0" indent="0">
              <a:buNone/>
            </a:pPr>
            <a:r>
              <a:rPr lang="pt-BR" sz="2600" b="1" dirty="0" smtClean="0">
                <a:solidFill>
                  <a:srgbClr val="FF0000"/>
                </a:solidFill>
                <a:latin typeface="Courier New" pitchFamily="49" charset="0"/>
                <a:cs typeface="Courier New" pitchFamily="49" charset="0"/>
              </a:rPr>
              <a:t>plot(x, y)</a:t>
            </a:r>
            <a:endParaRPr lang="pt-BR" sz="2600" b="1" dirty="0">
              <a:solidFill>
                <a:srgbClr val="FF0000"/>
              </a:solidFill>
              <a:latin typeface="Courier New" pitchFamily="49" charset="0"/>
              <a:cs typeface="Courier New" pitchFamily="49" charset="0"/>
            </a:endParaRPr>
          </a:p>
          <a:p>
            <a:pPr marL="0" indent="0">
              <a:buNone/>
            </a:pPr>
            <a:r>
              <a:rPr lang="pt-BR" sz="2600" b="1" dirty="0">
                <a:solidFill>
                  <a:srgbClr val="FF0000"/>
                </a:solidFill>
                <a:latin typeface="Courier New" pitchFamily="49" charset="0"/>
                <a:cs typeface="Courier New" pitchFamily="49" charset="0"/>
              </a:rPr>
              <a:t>abline(lm1, col="red</a:t>
            </a:r>
            <a:r>
              <a:rPr lang="pt-BR" sz="2600" b="1" dirty="0" smtClean="0">
                <a:solidFill>
                  <a:srgbClr val="FF0000"/>
                </a:solidFill>
                <a:latin typeface="Courier New" pitchFamily="49" charset="0"/>
                <a:cs typeface="Courier New" pitchFamily="49" charset="0"/>
              </a:rPr>
              <a:t>")</a:t>
            </a:r>
          </a:p>
          <a:p>
            <a:pPr marL="0" indent="0">
              <a:buNone/>
            </a:pPr>
            <a:r>
              <a:rPr lang="pt-BR" sz="2600" b="1" dirty="0" smtClean="0">
                <a:solidFill>
                  <a:srgbClr val="FF0000"/>
                </a:solidFill>
                <a:latin typeface="Courier New" pitchFamily="49" charset="0"/>
                <a:cs typeface="Courier New" pitchFamily="49" charset="0"/>
              </a:rPr>
              <a:t>abline(h=0)</a:t>
            </a:r>
          </a:p>
          <a:p>
            <a:pPr marL="0" indent="0">
              <a:buNone/>
            </a:pPr>
            <a:r>
              <a:rPr lang="pt-BR" sz="2600" b="1" dirty="0" smtClean="0">
                <a:solidFill>
                  <a:srgbClr val="FF0000"/>
                </a:solidFill>
                <a:latin typeface="Courier New" pitchFamily="49" charset="0"/>
                <a:cs typeface="Courier New" pitchFamily="49" charset="0"/>
              </a:rPr>
              <a:t>abline(v=0)</a:t>
            </a:r>
            <a:endParaRPr lang="pt-BR" sz="2600" b="1" dirty="0">
              <a:solidFill>
                <a:srgbClr val="FF0000"/>
              </a:solidFill>
              <a:latin typeface="Courier New" pitchFamily="49" charset="0"/>
              <a:cs typeface="Courier New" pitchFamily="49" charset="0"/>
            </a:endParaRPr>
          </a:p>
          <a:p>
            <a:endParaRPr lang="en-GB" sz="2000" dirty="0" smtClean="0"/>
          </a:p>
          <a:p>
            <a:pPr marL="514350" indent="-457200"/>
            <a:endParaRPr lang="en-GB"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5196933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8291264" cy="989013"/>
          </a:xfrm>
        </p:spPr>
        <p:txBody>
          <a:bodyPr/>
          <a:lstStyle/>
          <a:p>
            <a:pPr eaLnBrk="1" hangingPunct="1"/>
            <a:r>
              <a:rPr lang="en-GB" sz="4000" b="1" dirty="0" smtClean="0"/>
              <a:t>Linear regression with simulated data</a:t>
            </a:r>
          </a:p>
        </p:txBody>
      </p:sp>
      <p:sp>
        <p:nvSpPr>
          <p:cNvPr id="3" name="Content Placeholder 2"/>
          <p:cNvSpPr>
            <a:spLocks noGrp="1"/>
          </p:cNvSpPr>
          <p:nvPr>
            <p:ph idx="1"/>
          </p:nvPr>
        </p:nvSpPr>
        <p:spPr>
          <a:xfrm>
            <a:off x="457200" y="1600200"/>
            <a:ext cx="8435280" cy="4493096"/>
          </a:xfrm>
        </p:spPr>
        <p:txBody>
          <a:bodyPr/>
          <a:lstStyle/>
          <a:p>
            <a:pPr marL="0" indent="0">
              <a:buNone/>
            </a:pPr>
            <a:endParaRPr lang="en-GB" sz="300" b="1" dirty="0" smtClean="0">
              <a:solidFill>
                <a:srgbClr val="FF0000"/>
              </a:solidFill>
              <a:latin typeface="Courier New" pitchFamily="49" charset="0"/>
              <a:cs typeface="Courier New" pitchFamily="49" charset="0"/>
            </a:endParaRPr>
          </a:p>
          <a:p>
            <a:r>
              <a:rPr lang="en-GB" dirty="0" smtClean="0"/>
              <a:t>Final example – an 'outlier':</a:t>
            </a:r>
          </a:p>
          <a:p>
            <a:pPr marL="0" indent="0">
              <a:buNone/>
            </a:pPr>
            <a:r>
              <a:rPr lang="en-GB" sz="2600" b="1" dirty="0" smtClean="0">
                <a:solidFill>
                  <a:srgbClr val="FF0000"/>
                </a:solidFill>
                <a:latin typeface="Courier New" pitchFamily="49" charset="0"/>
                <a:cs typeface="Courier New" pitchFamily="49" charset="0"/>
              </a:rPr>
              <a:t> x[17] = 4</a:t>
            </a:r>
          </a:p>
          <a:p>
            <a:pPr marL="0" indent="0">
              <a:buNone/>
            </a:pPr>
            <a:r>
              <a:rPr lang="en-GB" sz="2600" b="1" dirty="0">
                <a:solidFill>
                  <a:srgbClr val="FF0000"/>
                </a:solidFill>
                <a:latin typeface="Courier New" pitchFamily="49" charset="0"/>
                <a:cs typeface="Courier New" pitchFamily="49" charset="0"/>
              </a:rPr>
              <a:t> </a:t>
            </a:r>
            <a:r>
              <a:rPr lang="en-GB" sz="2600" b="1" dirty="0" smtClean="0">
                <a:solidFill>
                  <a:srgbClr val="FF0000"/>
                </a:solidFill>
                <a:latin typeface="Courier New" pitchFamily="49" charset="0"/>
                <a:cs typeface="Courier New" pitchFamily="49" charset="0"/>
              </a:rPr>
              <a:t>y[17] = 60</a:t>
            </a:r>
          </a:p>
          <a:p>
            <a:pPr marL="0" indent="0">
              <a:buNone/>
            </a:pPr>
            <a:r>
              <a:rPr lang="pt-BR" sz="2600" b="1" dirty="0" smtClean="0">
                <a:solidFill>
                  <a:srgbClr val="FF0000"/>
                </a:solidFill>
                <a:latin typeface="Courier New" pitchFamily="49" charset="0"/>
                <a:cs typeface="Courier New" pitchFamily="49" charset="0"/>
              </a:rPr>
              <a:t> lm1b </a:t>
            </a:r>
            <a:r>
              <a:rPr lang="pt-BR" sz="2600" b="1" dirty="0">
                <a:solidFill>
                  <a:srgbClr val="FF0000"/>
                </a:solidFill>
                <a:latin typeface="Courier New" pitchFamily="49" charset="0"/>
                <a:cs typeface="Courier New" pitchFamily="49" charset="0"/>
              </a:rPr>
              <a:t>= lm(y ~ x)</a:t>
            </a:r>
          </a:p>
          <a:p>
            <a:pPr marL="0" indent="0">
              <a:buNone/>
            </a:pPr>
            <a:r>
              <a:rPr lang="pt-BR" sz="2600" b="1" dirty="0" smtClean="0">
                <a:solidFill>
                  <a:srgbClr val="FF0000"/>
                </a:solidFill>
                <a:latin typeface="Courier New" pitchFamily="49" charset="0"/>
                <a:cs typeface="Courier New" pitchFamily="49" charset="0"/>
              </a:rPr>
              <a:t> plot(x</a:t>
            </a:r>
            <a:r>
              <a:rPr lang="pt-BR" sz="2600" b="1" dirty="0">
                <a:solidFill>
                  <a:srgbClr val="FF0000"/>
                </a:solidFill>
                <a:latin typeface="Courier New" pitchFamily="49" charset="0"/>
                <a:cs typeface="Courier New" pitchFamily="49" charset="0"/>
              </a:rPr>
              <a:t>, y)</a:t>
            </a:r>
          </a:p>
          <a:p>
            <a:pPr marL="0" indent="0">
              <a:buNone/>
            </a:pPr>
            <a:r>
              <a:rPr lang="pt-BR" sz="2600" b="1" dirty="0" smtClean="0">
                <a:solidFill>
                  <a:srgbClr val="FF0000"/>
                </a:solidFill>
                <a:latin typeface="Courier New" pitchFamily="49" charset="0"/>
                <a:cs typeface="Courier New" pitchFamily="49" charset="0"/>
              </a:rPr>
              <a:t> abline(lm1</a:t>
            </a:r>
            <a:r>
              <a:rPr lang="pt-BR" sz="2600" b="1" dirty="0">
                <a:solidFill>
                  <a:srgbClr val="FF0000"/>
                </a:solidFill>
                <a:latin typeface="Courier New" pitchFamily="49" charset="0"/>
                <a:cs typeface="Courier New" pitchFamily="49" charset="0"/>
              </a:rPr>
              <a:t>, col="red</a:t>
            </a:r>
            <a:r>
              <a:rPr lang="pt-BR" sz="2600" b="1" dirty="0" smtClean="0">
                <a:solidFill>
                  <a:srgbClr val="FF0000"/>
                </a:solidFill>
                <a:latin typeface="Courier New" pitchFamily="49" charset="0"/>
                <a:cs typeface="Courier New" pitchFamily="49" charset="0"/>
              </a:rPr>
              <a:t>")</a:t>
            </a:r>
          </a:p>
          <a:p>
            <a:pPr marL="0" indent="0">
              <a:buNone/>
            </a:pPr>
            <a:r>
              <a:rPr lang="pt-BR" sz="2600" b="1" dirty="0" smtClean="0">
                <a:solidFill>
                  <a:srgbClr val="FF0000"/>
                </a:solidFill>
                <a:latin typeface="Courier New" pitchFamily="49" charset="0"/>
                <a:cs typeface="Courier New" pitchFamily="49" charset="0"/>
              </a:rPr>
              <a:t> abline(lm1b, col=</a:t>
            </a:r>
            <a:r>
              <a:rPr lang="pt-BR" sz="2600" b="1" dirty="0">
                <a:solidFill>
                  <a:srgbClr val="FF0000"/>
                </a:solidFill>
                <a:latin typeface="Courier New" pitchFamily="49" charset="0"/>
                <a:cs typeface="Courier New" pitchFamily="49" charset="0"/>
              </a:rPr>
              <a:t>"</a:t>
            </a:r>
            <a:r>
              <a:rPr lang="pt-BR" sz="2600" b="1" dirty="0" smtClean="0">
                <a:solidFill>
                  <a:srgbClr val="FF0000"/>
                </a:solidFill>
                <a:latin typeface="Courier New" pitchFamily="49" charset="0"/>
                <a:cs typeface="Courier New" pitchFamily="49" charset="0"/>
              </a:rPr>
              <a:t>green")</a:t>
            </a:r>
            <a:endParaRPr lang="pt-BR" sz="2600" b="1" dirty="0">
              <a:solidFill>
                <a:srgbClr val="FF0000"/>
              </a:solidFill>
              <a:latin typeface="Courier New" pitchFamily="49" charset="0"/>
              <a:cs typeface="Courier New" pitchFamily="49" charset="0"/>
            </a:endParaRPr>
          </a:p>
          <a:p>
            <a:pPr marL="0" indent="0">
              <a:buNone/>
            </a:pPr>
            <a:r>
              <a:rPr lang="pt-BR" sz="2600" b="1" dirty="0" smtClean="0">
                <a:solidFill>
                  <a:srgbClr val="FF0000"/>
                </a:solidFill>
                <a:latin typeface="Courier New" pitchFamily="49" charset="0"/>
                <a:cs typeface="Courier New" pitchFamily="49" charset="0"/>
              </a:rPr>
              <a:t> abline(h=0</a:t>
            </a:r>
            <a:r>
              <a:rPr lang="pt-BR" sz="2600" b="1" dirty="0">
                <a:solidFill>
                  <a:srgbClr val="FF0000"/>
                </a:solidFill>
                <a:latin typeface="Courier New" pitchFamily="49" charset="0"/>
                <a:cs typeface="Courier New" pitchFamily="49" charset="0"/>
              </a:rPr>
              <a:t>)</a:t>
            </a:r>
          </a:p>
          <a:p>
            <a:pPr marL="0" indent="0">
              <a:buNone/>
            </a:pPr>
            <a:r>
              <a:rPr lang="pt-BR" sz="2600" b="1" dirty="0" smtClean="0">
                <a:solidFill>
                  <a:srgbClr val="FF0000"/>
                </a:solidFill>
                <a:latin typeface="Courier New" pitchFamily="49" charset="0"/>
                <a:cs typeface="Courier New" pitchFamily="49" charset="0"/>
              </a:rPr>
              <a:t> abline(v=0</a:t>
            </a:r>
            <a:r>
              <a:rPr lang="pt-BR" sz="2600" b="1" dirty="0">
                <a:solidFill>
                  <a:srgbClr val="FF0000"/>
                </a:solidFill>
                <a:latin typeface="Courier New" pitchFamily="49" charset="0"/>
                <a:cs typeface="Courier New" pitchFamily="49" charset="0"/>
              </a:rPr>
              <a:t>)</a:t>
            </a:r>
          </a:p>
          <a:p>
            <a:pPr marL="0" indent="0">
              <a:buNone/>
            </a:pPr>
            <a:r>
              <a:rPr lang="en-GB" sz="2600" b="1" dirty="0" smtClean="0">
                <a:solidFill>
                  <a:srgbClr val="FF0000"/>
                </a:solidFill>
                <a:latin typeface="Courier New" pitchFamily="49" charset="0"/>
                <a:cs typeface="Courier New" pitchFamily="49" charset="0"/>
              </a:rPr>
              <a:t> </a:t>
            </a:r>
          </a:p>
          <a:p>
            <a:pPr marL="0" indent="0">
              <a:buNone/>
            </a:pPr>
            <a:endParaRPr lang="pt-BR" sz="2600" b="1" dirty="0">
              <a:solidFill>
                <a:srgbClr val="FF0000"/>
              </a:solidFill>
              <a:latin typeface="Courier New" pitchFamily="49" charset="0"/>
              <a:cs typeface="Courier New" pitchFamily="49" charset="0"/>
            </a:endParaRPr>
          </a:p>
        </p:txBody>
      </p:sp>
    </p:spTree>
    <p:extLst>
      <p:ext uri="{BB962C8B-B14F-4D97-AF65-F5344CB8AC3E}">
        <p14:creationId xmlns:p14="http://schemas.microsoft.com/office/powerpoint/2010/main" val="22630508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5"/>
          <p:cNvSpPr txBox="1">
            <a:spLocks noChangeArrowheads="1"/>
          </p:cNvSpPr>
          <p:nvPr/>
        </p:nvSpPr>
        <p:spPr bwMode="auto">
          <a:xfrm>
            <a:off x="1003874" y="2819028"/>
            <a:ext cx="7129462" cy="1200329"/>
          </a:xfrm>
          <a:prstGeom prst="rect">
            <a:avLst/>
          </a:prstGeom>
          <a:noFill/>
          <a:ln w="9525">
            <a:noFill/>
            <a:miter lim="800000"/>
            <a:headEnd/>
            <a:tailEnd/>
          </a:ln>
        </p:spPr>
        <p:txBody>
          <a:bodyPr wrap="square">
            <a:spAutoFit/>
          </a:bodyPr>
          <a:lstStyle/>
          <a:p>
            <a:pPr algn="ctr"/>
            <a:r>
              <a:rPr lang="en-GB" sz="7200" b="1" dirty="0" smtClean="0">
                <a:latin typeface="+mn-lt"/>
              </a:rPr>
              <a:t>Why R?</a:t>
            </a:r>
            <a:endParaRPr lang="en-GB" sz="7200" dirty="0" smtClean="0"/>
          </a:p>
        </p:txBody>
      </p:sp>
      <p:sp>
        <p:nvSpPr>
          <p:cNvPr id="14338" name="Text Box 6"/>
          <p:cNvSpPr txBox="1">
            <a:spLocks noChangeArrowheads="1"/>
          </p:cNvSpPr>
          <p:nvPr/>
        </p:nvSpPr>
        <p:spPr bwMode="auto">
          <a:xfrm>
            <a:off x="0" y="0"/>
            <a:ext cx="9144000" cy="366713"/>
          </a:xfrm>
          <a:prstGeom prst="rect">
            <a:avLst/>
          </a:prstGeom>
          <a:solidFill>
            <a:srgbClr val="EA0000"/>
          </a:solidFill>
          <a:ln w="9525">
            <a:noFill/>
            <a:miter lim="800000"/>
            <a:headEnd/>
            <a:tailEnd/>
          </a:ln>
        </p:spPr>
        <p:txBody>
          <a:bodyPr>
            <a:spAutoFit/>
          </a:bodyPr>
          <a:lstStyle/>
          <a:p>
            <a:pPr>
              <a:spcBef>
                <a:spcPct val="50000"/>
              </a:spcBef>
            </a:pPr>
            <a:endParaRPr lang="en-US">
              <a:latin typeface="Calibri" pitchFamily="34" charset="0"/>
            </a:endParaRPr>
          </a:p>
        </p:txBody>
      </p:sp>
      <p:sp>
        <p:nvSpPr>
          <p:cNvPr id="14339" name="Text Box 7"/>
          <p:cNvSpPr txBox="1">
            <a:spLocks noChangeArrowheads="1"/>
          </p:cNvSpPr>
          <p:nvPr/>
        </p:nvSpPr>
        <p:spPr bwMode="auto">
          <a:xfrm>
            <a:off x="0" y="6491288"/>
            <a:ext cx="9144000" cy="366712"/>
          </a:xfrm>
          <a:prstGeom prst="rect">
            <a:avLst/>
          </a:prstGeom>
          <a:solidFill>
            <a:srgbClr val="28A448"/>
          </a:solidFill>
          <a:ln w="9525">
            <a:noFill/>
            <a:miter lim="800000"/>
            <a:headEnd/>
            <a:tailEnd/>
          </a:ln>
        </p:spPr>
        <p:txBody>
          <a:bodyPr>
            <a:spAutoFit/>
          </a:bodyPr>
          <a:lstStyle/>
          <a:p>
            <a:pPr>
              <a:spcBef>
                <a:spcPct val="50000"/>
              </a:spcBef>
            </a:pPr>
            <a:endParaRPr lang="en-US">
              <a:latin typeface="Calibri" pitchFamily="34" charset="0"/>
            </a:endParaRPr>
          </a:p>
        </p:txBody>
      </p:sp>
    </p:spTree>
    <p:extLst>
      <p:ext uri="{BB962C8B-B14F-4D97-AF65-F5344CB8AC3E}">
        <p14:creationId xmlns:p14="http://schemas.microsoft.com/office/powerpoint/2010/main" val="296981966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5"/>
          <p:cNvSpPr txBox="1">
            <a:spLocks noChangeArrowheads="1"/>
          </p:cNvSpPr>
          <p:nvPr/>
        </p:nvSpPr>
        <p:spPr bwMode="auto">
          <a:xfrm>
            <a:off x="703582" y="2276872"/>
            <a:ext cx="7737800" cy="2308324"/>
          </a:xfrm>
          <a:prstGeom prst="rect">
            <a:avLst/>
          </a:prstGeom>
          <a:noFill/>
          <a:ln w="9525">
            <a:noFill/>
            <a:miter lim="800000"/>
            <a:headEnd/>
            <a:tailEnd/>
          </a:ln>
        </p:spPr>
        <p:txBody>
          <a:bodyPr wrap="square">
            <a:spAutoFit/>
          </a:bodyPr>
          <a:lstStyle/>
          <a:p>
            <a:pPr algn="ctr"/>
            <a:r>
              <a:rPr lang="en-GB" sz="7200" b="1" dirty="0" smtClean="0">
                <a:latin typeface="+mn-lt"/>
              </a:rPr>
              <a:t>A few words on data frames</a:t>
            </a:r>
            <a:endParaRPr lang="en-GB" sz="7200" dirty="0" smtClean="0"/>
          </a:p>
        </p:txBody>
      </p:sp>
      <p:sp>
        <p:nvSpPr>
          <p:cNvPr id="14338" name="Text Box 6"/>
          <p:cNvSpPr txBox="1">
            <a:spLocks noChangeArrowheads="1"/>
          </p:cNvSpPr>
          <p:nvPr/>
        </p:nvSpPr>
        <p:spPr bwMode="auto">
          <a:xfrm>
            <a:off x="0" y="0"/>
            <a:ext cx="9144000" cy="366713"/>
          </a:xfrm>
          <a:prstGeom prst="rect">
            <a:avLst/>
          </a:prstGeom>
          <a:solidFill>
            <a:srgbClr val="EA0000"/>
          </a:solidFill>
          <a:ln w="9525">
            <a:noFill/>
            <a:miter lim="800000"/>
            <a:headEnd/>
            <a:tailEnd/>
          </a:ln>
        </p:spPr>
        <p:txBody>
          <a:bodyPr>
            <a:spAutoFit/>
          </a:bodyPr>
          <a:lstStyle/>
          <a:p>
            <a:pPr>
              <a:spcBef>
                <a:spcPct val="50000"/>
              </a:spcBef>
            </a:pPr>
            <a:endParaRPr lang="en-US">
              <a:latin typeface="Calibri" pitchFamily="34" charset="0"/>
            </a:endParaRPr>
          </a:p>
        </p:txBody>
      </p:sp>
      <p:sp>
        <p:nvSpPr>
          <p:cNvPr id="14339" name="Text Box 7"/>
          <p:cNvSpPr txBox="1">
            <a:spLocks noChangeArrowheads="1"/>
          </p:cNvSpPr>
          <p:nvPr/>
        </p:nvSpPr>
        <p:spPr bwMode="auto">
          <a:xfrm>
            <a:off x="0" y="6491288"/>
            <a:ext cx="9144000" cy="366712"/>
          </a:xfrm>
          <a:prstGeom prst="rect">
            <a:avLst/>
          </a:prstGeom>
          <a:solidFill>
            <a:srgbClr val="28A448"/>
          </a:solidFill>
          <a:ln w="9525">
            <a:noFill/>
            <a:miter lim="800000"/>
            <a:headEnd/>
            <a:tailEnd/>
          </a:ln>
        </p:spPr>
        <p:txBody>
          <a:bodyPr>
            <a:spAutoFit/>
          </a:bodyPr>
          <a:lstStyle/>
          <a:p>
            <a:pPr>
              <a:spcBef>
                <a:spcPct val="50000"/>
              </a:spcBef>
            </a:pPr>
            <a:endParaRPr lang="en-US">
              <a:latin typeface="Calibri" pitchFamily="34" charset="0"/>
            </a:endParaRPr>
          </a:p>
        </p:txBody>
      </p:sp>
    </p:spTree>
    <p:extLst>
      <p:ext uri="{BB962C8B-B14F-4D97-AF65-F5344CB8AC3E}">
        <p14:creationId xmlns:p14="http://schemas.microsoft.com/office/powerpoint/2010/main" val="419523184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8291264" cy="989013"/>
          </a:xfrm>
        </p:spPr>
        <p:txBody>
          <a:bodyPr/>
          <a:lstStyle/>
          <a:p>
            <a:pPr eaLnBrk="1" hangingPunct="1"/>
            <a:r>
              <a:rPr lang="en-GB" sz="4000" b="1" dirty="0" smtClean="0"/>
              <a:t>Data frames</a:t>
            </a:r>
          </a:p>
        </p:txBody>
      </p:sp>
      <p:sp>
        <p:nvSpPr>
          <p:cNvPr id="3" name="Content Placeholder 2"/>
          <p:cNvSpPr>
            <a:spLocks noGrp="1"/>
          </p:cNvSpPr>
          <p:nvPr>
            <p:ph idx="1"/>
          </p:nvPr>
        </p:nvSpPr>
        <p:spPr>
          <a:xfrm>
            <a:off x="457200" y="1600200"/>
            <a:ext cx="8435280" cy="4493096"/>
          </a:xfrm>
        </p:spPr>
        <p:txBody>
          <a:bodyPr/>
          <a:lstStyle/>
          <a:p>
            <a:r>
              <a:rPr lang="en-GB" dirty="0" smtClean="0"/>
              <a:t>Analogous to a whole sheet in Excel!</a:t>
            </a:r>
          </a:p>
          <a:p>
            <a:r>
              <a:rPr lang="en-GB" dirty="0" smtClean="0"/>
              <a:t>The </a:t>
            </a:r>
            <a:r>
              <a:rPr lang="en-GB" dirty="0" err="1" smtClean="0"/>
              <a:t>prem</a:t>
            </a:r>
            <a:r>
              <a:rPr lang="en-GB" dirty="0" smtClean="0"/>
              <a:t> data set can be loaded into R using read.csv: </a:t>
            </a:r>
            <a:endParaRPr lang="en-GB" dirty="0"/>
          </a:p>
          <a:p>
            <a:pPr marL="0" indent="0">
              <a:buNone/>
            </a:pPr>
            <a:endParaRPr lang="en-GB" sz="600" dirty="0"/>
          </a:p>
          <a:p>
            <a:pPr marL="0" indent="0">
              <a:buNone/>
            </a:pPr>
            <a:r>
              <a:rPr lang="pt-BR" sz="2600" b="1" dirty="0" smtClean="0">
                <a:solidFill>
                  <a:srgbClr val="FF0000"/>
                </a:solidFill>
                <a:latin typeface="Courier New" pitchFamily="49" charset="0"/>
                <a:cs typeface="Courier New" pitchFamily="49" charset="0"/>
              </a:rPr>
              <a:t>prem </a:t>
            </a:r>
            <a:r>
              <a:rPr lang="pt-BR" sz="2600" b="1" dirty="0">
                <a:solidFill>
                  <a:srgbClr val="FF0000"/>
                </a:solidFill>
                <a:latin typeface="Courier New" pitchFamily="49" charset="0"/>
                <a:cs typeface="Courier New" pitchFamily="49" charset="0"/>
              </a:rPr>
              <a:t>= read.csv("C:/RWorkshop/prem.csv", as.is=TRUE</a:t>
            </a:r>
            <a:r>
              <a:rPr lang="pt-BR" sz="2600" b="1" dirty="0" smtClean="0">
                <a:solidFill>
                  <a:srgbClr val="FF0000"/>
                </a:solidFill>
                <a:latin typeface="Courier New" pitchFamily="49" charset="0"/>
                <a:cs typeface="Courier New" pitchFamily="49" charset="0"/>
              </a:rPr>
              <a:t>)</a:t>
            </a:r>
          </a:p>
          <a:p>
            <a:pPr marL="0" indent="0">
              <a:buNone/>
            </a:pPr>
            <a:endParaRPr lang="pt-BR" sz="900" b="1" dirty="0" smtClean="0">
              <a:solidFill>
                <a:srgbClr val="00B050"/>
              </a:solidFill>
              <a:latin typeface="Courier New" pitchFamily="49" charset="0"/>
              <a:cs typeface="Courier New" pitchFamily="49" charset="0"/>
            </a:endParaRPr>
          </a:p>
          <a:p>
            <a:r>
              <a:rPr lang="en-GB" dirty="0" smtClean="0"/>
              <a:t>To see the data's dimensions:</a:t>
            </a:r>
          </a:p>
          <a:p>
            <a:pPr marL="0" indent="0">
              <a:buNone/>
            </a:pPr>
            <a:r>
              <a:rPr lang="en-GB" sz="2600" b="1" dirty="0" smtClean="0">
                <a:solidFill>
                  <a:srgbClr val="FF0000"/>
                </a:solidFill>
                <a:latin typeface="Courier New" panose="02070309020205020404" pitchFamily="49" charset="0"/>
                <a:cs typeface="Courier New" panose="02070309020205020404" pitchFamily="49" charset="0"/>
              </a:rPr>
              <a:t>dim(</a:t>
            </a:r>
            <a:r>
              <a:rPr lang="en-GB" sz="2600" b="1" dirty="0" err="1" smtClean="0">
                <a:solidFill>
                  <a:srgbClr val="FF0000"/>
                </a:solidFill>
                <a:latin typeface="Courier New" panose="02070309020205020404" pitchFamily="49" charset="0"/>
                <a:cs typeface="Courier New" panose="02070309020205020404" pitchFamily="49" charset="0"/>
              </a:rPr>
              <a:t>prem</a:t>
            </a:r>
            <a:r>
              <a:rPr lang="en-GB" sz="2600" b="1" dirty="0" smtClean="0">
                <a:solidFill>
                  <a:srgbClr val="FF0000"/>
                </a:solidFill>
                <a:latin typeface="Courier New" panose="02070309020205020404" pitchFamily="49" charset="0"/>
                <a:cs typeface="Courier New" panose="02070309020205020404" pitchFamily="49" charset="0"/>
              </a:rPr>
              <a:t>)</a:t>
            </a:r>
          </a:p>
          <a:p>
            <a:pPr marL="0" indent="0">
              <a:buNone/>
            </a:pPr>
            <a:r>
              <a:rPr lang="en-GB" sz="2600" b="1" dirty="0">
                <a:solidFill>
                  <a:srgbClr val="0070C0"/>
                </a:solidFill>
                <a:latin typeface="Courier New" panose="02070309020205020404" pitchFamily="49" charset="0"/>
                <a:cs typeface="Courier New" panose="02070309020205020404" pitchFamily="49" charset="0"/>
              </a:rPr>
              <a:t>[1] 3800    7</a:t>
            </a:r>
            <a:endParaRPr lang="en-GB" sz="2600" b="1" dirty="0" smtClean="0">
              <a:solidFill>
                <a:srgbClr val="0070C0"/>
              </a:solidFill>
              <a:latin typeface="Courier New" panose="02070309020205020404" pitchFamily="49" charset="0"/>
              <a:cs typeface="Courier New" panose="02070309020205020404" pitchFamily="49" charset="0"/>
            </a:endParaRPr>
          </a:p>
          <a:p>
            <a:pPr marL="0" indent="0">
              <a:buNone/>
            </a:pPr>
            <a:endParaRPr lang="en-GB" sz="2000" dirty="0" smtClean="0">
              <a:solidFill>
                <a:srgbClr val="FF0000"/>
              </a:solidFill>
            </a:endParaRPr>
          </a:p>
          <a:p>
            <a:pPr marL="514350" indent="-457200"/>
            <a:endParaRPr lang="en-GB"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3073519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8291264" cy="989013"/>
          </a:xfrm>
        </p:spPr>
        <p:txBody>
          <a:bodyPr/>
          <a:lstStyle/>
          <a:p>
            <a:pPr eaLnBrk="1" hangingPunct="1"/>
            <a:r>
              <a:rPr lang="en-GB" sz="4000" b="1" dirty="0" smtClean="0"/>
              <a:t>Data frames</a:t>
            </a:r>
          </a:p>
        </p:txBody>
      </p:sp>
      <p:sp>
        <p:nvSpPr>
          <p:cNvPr id="3" name="Content Placeholder 2"/>
          <p:cNvSpPr>
            <a:spLocks noGrp="1"/>
          </p:cNvSpPr>
          <p:nvPr>
            <p:ph idx="1"/>
          </p:nvPr>
        </p:nvSpPr>
        <p:spPr>
          <a:xfrm>
            <a:off x="457200" y="1600200"/>
            <a:ext cx="8435280" cy="4493096"/>
          </a:xfrm>
        </p:spPr>
        <p:txBody>
          <a:bodyPr/>
          <a:lstStyle/>
          <a:p>
            <a:r>
              <a:rPr lang="en-GB" dirty="0" smtClean="0"/>
              <a:t>Use the dollar notation (</a:t>
            </a:r>
            <a:r>
              <a:rPr lang="en-GB" dirty="0" err="1" smtClean="0"/>
              <a:t>prem</a:t>
            </a:r>
            <a:r>
              <a:rPr lang="en-GB" dirty="0" smtClean="0"/>
              <a:t>$...) to refer to a particular column (each of which is a vector):</a:t>
            </a:r>
            <a:endParaRPr lang="en-GB" dirty="0"/>
          </a:p>
          <a:p>
            <a:pPr marL="0" indent="0">
              <a:buNone/>
            </a:pPr>
            <a:endParaRPr lang="en-GB" sz="600" dirty="0"/>
          </a:p>
          <a:p>
            <a:pPr marL="0" indent="0">
              <a:buNone/>
            </a:pPr>
            <a:r>
              <a:rPr lang="pt-BR" sz="2600" b="1" dirty="0" smtClean="0">
                <a:solidFill>
                  <a:srgbClr val="FF0000"/>
                </a:solidFill>
                <a:latin typeface="Courier New" pitchFamily="49" charset="0"/>
                <a:cs typeface="Courier New" pitchFamily="49" charset="0"/>
              </a:rPr>
              <a:t>sum(prem$hsc</a:t>
            </a:r>
            <a:r>
              <a:rPr lang="pt-BR" sz="2600" b="1" dirty="0">
                <a:solidFill>
                  <a:srgbClr val="FF0000"/>
                </a:solidFill>
                <a:latin typeface="Courier New" pitchFamily="49" charset="0"/>
                <a:cs typeface="Courier New" pitchFamily="49" charset="0"/>
              </a:rPr>
              <a:t>)</a:t>
            </a:r>
          </a:p>
          <a:p>
            <a:pPr marL="0" indent="0">
              <a:buNone/>
            </a:pPr>
            <a:r>
              <a:rPr lang="pt-BR" sz="2600" b="1" dirty="0">
                <a:solidFill>
                  <a:srgbClr val="0070C0"/>
                </a:solidFill>
                <a:latin typeface="Courier New" pitchFamily="49" charset="0"/>
                <a:cs typeface="Courier New" pitchFamily="49" charset="0"/>
              </a:rPr>
              <a:t>[1] 5846</a:t>
            </a:r>
          </a:p>
          <a:p>
            <a:pPr marL="0" indent="0">
              <a:buNone/>
            </a:pPr>
            <a:endParaRPr lang="pt-BR" sz="2600" b="1" dirty="0" smtClean="0">
              <a:solidFill>
                <a:srgbClr val="00B050"/>
              </a:solidFill>
              <a:latin typeface="Courier New" pitchFamily="49" charset="0"/>
              <a:cs typeface="Courier New" pitchFamily="49" charset="0"/>
            </a:endParaRPr>
          </a:p>
          <a:p>
            <a:r>
              <a:rPr lang="en-GB" dirty="0" smtClean="0"/>
              <a:t>To see the column names:</a:t>
            </a:r>
          </a:p>
          <a:p>
            <a:pPr marL="0" indent="0">
              <a:buNone/>
            </a:pPr>
            <a:r>
              <a:rPr lang="en-GB" sz="2600" b="1" dirty="0" err="1" smtClean="0">
                <a:solidFill>
                  <a:srgbClr val="FF0000"/>
                </a:solidFill>
                <a:latin typeface="Courier New" panose="02070309020205020404" pitchFamily="49" charset="0"/>
                <a:cs typeface="Courier New" panose="02070309020205020404" pitchFamily="49" charset="0"/>
              </a:rPr>
              <a:t>colnames</a:t>
            </a:r>
            <a:r>
              <a:rPr lang="en-GB" sz="2600" b="1" dirty="0" smtClean="0">
                <a:solidFill>
                  <a:srgbClr val="FF0000"/>
                </a:solidFill>
                <a:latin typeface="Courier New" panose="02070309020205020404" pitchFamily="49" charset="0"/>
                <a:cs typeface="Courier New" panose="02070309020205020404" pitchFamily="49" charset="0"/>
              </a:rPr>
              <a:t>(</a:t>
            </a:r>
            <a:r>
              <a:rPr lang="en-GB" sz="2600" b="1" dirty="0" err="1" smtClean="0">
                <a:solidFill>
                  <a:srgbClr val="FF0000"/>
                </a:solidFill>
                <a:latin typeface="Courier New" panose="02070309020205020404" pitchFamily="49" charset="0"/>
                <a:cs typeface="Courier New" panose="02070309020205020404" pitchFamily="49" charset="0"/>
              </a:rPr>
              <a:t>prem</a:t>
            </a:r>
            <a:r>
              <a:rPr lang="en-GB" sz="2600" b="1" dirty="0">
                <a:solidFill>
                  <a:srgbClr val="FF0000"/>
                </a:solidFill>
                <a:latin typeface="Courier New" panose="02070309020205020404" pitchFamily="49" charset="0"/>
                <a:cs typeface="Courier New" panose="02070309020205020404" pitchFamily="49" charset="0"/>
              </a:rPr>
              <a:t>)</a:t>
            </a:r>
          </a:p>
          <a:p>
            <a:pPr marL="0" indent="0">
              <a:buNone/>
            </a:pPr>
            <a:r>
              <a:rPr lang="en-GB" sz="2600" b="1" dirty="0">
                <a:solidFill>
                  <a:srgbClr val="0070C0"/>
                </a:solidFill>
                <a:latin typeface="Courier New" panose="02070309020205020404" pitchFamily="49" charset="0"/>
                <a:cs typeface="Courier New" panose="02070309020205020404" pitchFamily="49" charset="0"/>
              </a:rPr>
              <a:t>[1] "date</a:t>
            </a:r>
            <a:r>
              <a:rPr lang="en-GB" sz="2600" b="1" dirty="0" smtClean="0">
                <a:solidFill>
                  <a:srgbClr val="0070C0"/>
                </a:solidFill>
                <a:latin typeface="Courier New" panose="02070309020205020404" pitchFamily="49" charset="0"/>
                <a:cs typeface="Courier New" panose="02070309020205020404" pitchFamily="49" charset="0"/>
              </a:rPr>
              <a:t>" "</a:t>
            </a:r>
            <a:r>
              <a:rPr lang="en-GB" sz="2600" b="1" dirty="0" err="1">
                <a:solidFill>
                  <a:srgbClr val="0070C0"/>
                </a:solidFill>
                <a:latin typeface="Courier New" panose="02070309020205020404" pitchFamily="49" charset="0"/>
                <a:cs typeface="Courier New" panose="02070309020205020404" pitchFamily="49" charset="0"/>
              </a:rPr>
              <a:t>dayno</a:t>
            </a:r>
            <a:r>
              <a:rPr lang="en-GB" sz="2600" b="1" dirty="0" smtClean="0">
                <a:solidFill>
                  <a:srgbClr val="0070C0"/>
                </a:solidFill>
                <a:latin typeface="Courier New" panose="02070309020205020404" pitchFamily="49" charset="0"/>
                <a:cs typeface="Courier New" panose="02070309020205020404" pitchFamily="49" charset="0"/>
              </a:rPr>
              <a:t>" "</a:t>
            </a:r>
            <a:r>
              <a:rPr lang="en-GB" sz="2600" b="1" dirty="0" err="1">
                <a:solidFill>
                  <a:srgbClr val="0070C0"/>
                </a:solidFill>
                <a:latin typeface="Courier New" panose="02070309020205020404" pitchFamily="49" charset="0"/>
                <a:cs typeface="Courier New" panose="02070309020205020404" pitchFamily="49" charset="0"/>
              </a:rPr>
              <a:t>seasnum</a:t>
            </a:r>
            <a:r>
              <a:rPr lang="en-GB" sz="2600" b="1" dirty="0" smtClean="0">
                <a:solidFill>
                  <a:srgbClr val="0070C0"/>
                </a:solidFill>
                <a:latin typeface="Courier New" panose="02070309020205020404" pitchFamily="49" charset="0"/>
                <a:cs typeface="Courier New" panose="02070309020205020404" pitchFamily="49" charset="0"/>
              </a:rPr>
              <a:t>" "</a:t>
            </a:r>
            <a:r>
              <a:rPr lang="en-GB" sz="2600" b="1" dirty="0" err="1">
                <a:solidFill>
                  <a:srgbClr val="0070C0"/>
                </a:solidFill>
                <a:latin typeface="Courier New" panose="02070309020205020404" pitchFamily="49" charset="0"/>
                <a:cs typeface="Courier New" panose="02070309020205020404" pitchFamily="49" charset="0"/>
              </a:rPr>
              <a:t>ht</a:t>
            </a:r>
            <a:r>
              <a:rPr lang="en-GB" sz="2600" b="1" dirty="0" smtClean="0">
                <a:solidFill>
                  <a:srgbClr val="0070C0"/>
                </a:solidFill>
                <a:latin typeface="Courier New" panose="02070309020205020404" pitchFamily="49" charset="0"/>
                <a:cs typeface="Courier New" panose="02070309020205020404" pitchFamily="49" charset="0"/>
              </a:rPr>
              <a:t>" "at" "</a:t>
            </a:r>
            <a:r>
              <a:rPr lang="en-GB" sz="2600" b="1" dirty="0" err="1" smtClean="0">
                <a:solidFill>
                  <a:srgbClr val="0070C0"/>
                </a:solidFill>
                <a:latin typeface="Courier New" panose="02070309020205020404" pitchFamily="49" charset="0"/>
                <a:cs typeface="Courier New" panose="02070309020205020404" pitchFamily="49" charset="0"/>
              </a:rPr>
              <a:t>hsc</a:t>
            </a:r>
            <a:r>
              <a:rPr lang="en-GB" sz="2600" b="1" dirty="0" smtClean="0">
                <a:solidFill>
                  <a:srgbClr val="0070C0"/>
                </a:solidFill>
                <a:latin typeface="Courier New" panose="02070309020205020404" pitchFamily="49" charset="0"/>
                <a:cs typeface="Courier New" panose="02070309020205020404" pitchFamily="49" charset="0"/>
              </a:rPr>
              <a:t>" "</a:t>
            </a:r>
            <a:r>
              <a:rPr lang="en-GB" sz="2600" b="1" dirty="0" err="1">
                <a:solidFill>
                  <a:srgbClr val="0070C0"/>
                </a:solidFill>
                <a:latin typeface="Courier New" panose="02070309020205020404" pitchFamily="49" charset="0"/>
                <a:cs typeface="Courier New" panose="02070309020205020404" pitchFamily="49" charset="0"/>
              </a:rPr>
              <a:t>asc</a:t>
            </a:r>
            <a:r>
              <a:rPr lang="en-GB" sz="2600" b="1" dirty="0">
                <a:solidFill>
                  <a:srgbClr val="0070C0"/>
                </a:solidFill>
                <a:latin typeface="Courier New" panose="02070309020205020404" pitchFamily="49" charset="0"/>
                <a:cs typeface="Courier New" panose="02070309020205020404" pitchFamily="49" charset="0"/>
              </a:rPr>
              <a:t>" </a:t>
            </a:r>
            <a:endParaRPr lang="en-GB" sz="2600" b="1" dirty="0" smtClean="0">
              <a:solidFill>
                <a:srgbClr val="0070C0"/>
              </a:solidFill>
              <a:latin typeface="Courier New" panose="02070309020205020404" pitchFamily="49" charset="0"/>
              <a:cs typeface="Courier New" panose="02070309020205020404" pitchFamily="49" charset="0"/>
            </a:endParaRPr>
          </a:p>
          <a:p>
            <a:pPr marL="0" indent="0">
              <a:buNone/>
            </a:pPr>
            <a:endParaRPr lang="en-GB" sz="2000" dirty="0" smtClean="0">
              <a:solidFill>
                <a:srgbClr val="FF0000"/>
              </a:solidFill>
            </a:endParaRPr>
          </a:p>
          <a:p>
            <a:pPr marL="514350" indent="-457200"/>
            <a:endParaRPr lang="en-GB"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5617936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8291264" cy="989013"/>
          </a:xfrm>
        </p:spPr>
        <p:txBody>
          <a:bodyPr/>
          <a:lstStyle/>
          <a:p>
            <a:pPr eaLnBrk="1" hangingPunct="1"/>
            <a:r>
              <a:rPr lang="en-GB" sz="4000" b="1" dirty="0" smtClean="0"/>
              <a:t>Data frames</a:t>
            </a:r>
          </a:p>
        </p:txBody>
      </p:sp>
      <p:sp>
        <p:nvSpPr>
          <p:cNvPr id="3" name="Content Placeholder 2"/>
          <p:cNvSpPr>
            <a:spLocks noGrp="1"/>
          </p:cNvSpPr>
          <p:nvPr>
            <p:ph idx="1"/>
          </p:nvPr>
        </p:nvSpPr>
        <p:spPr>
          <a:xfrm>
            <a:off x="457200" y="1600200"/>
            <a:ext cx="8435280" cy="4493096"/>
          </a:xfrm>
        </p:spPr>
        <p:txBody>
          <a:bodyPr/>
          <a:lstStyle/>
          <a:p>
            <a:r>
              <a:rPr lang="en-GB" dirty="0" smtClean="0"/>
              <a:t>New columns can also be defined via the dollar notation:</a:t>
            </a:r>
            <a:endParaRPr lang="en-GB" dirty="0"/>
          </a:p>
          <a:p>
            <a:pPr marL="0" indent="0">
              <a:buNone/>
            </a:pPr>
            <a:endParaRPr lang="en-GB" sz="600" dirty="0"/>
          </a:p>
          <a:p>
            <a:pPr marL="0" indent="0">
              <a:buNone/>
            </a:pPr>
            <a:r>
              <a:rPr lang="pt-BR" sz="2600" b="1" dirty="0" smtClean="0">
                <a:solidFill>
                  <a:srgbClr val="FF0000"/>
                </a:solidFill>
                <a:latin typeface="Courier New" pitchFamily="49" charset="0"/>
                <a:cs typeface="Courier New" pitchFamily="49" charset="0"/>
              </a:rPr>
              <a:t>prem$totsc </a:t>
            </a:r>
            <a:r>
              <a:rPr lang="pt-BR" sz="2600" b="1" dirty="0">
                <a:solidFill>
                  <a:srgbClr val="FF0000"/>
                </a:solidFill>
                <a:latin typeface="Courier New" pitchFamily="49" charset="0"/>
                <a:cs typeface="Courier New" pitchFamily="49" charset="0"/>
              </a:rPr>
              <a:t>= prem$hsc + prem$asc</a:t>
            </a:r>
          </a:p>
          <a:p>
            <a:pPr marL="0" indent="0">
              <a:buNone/>
            </a:pPr>
            <a:r>
              <a:rPr lang="pt-BR" sz="2600" b="1" dirty="0" smtClean="0">
                <a:solidFill>
                  <a:srgbClr val="FF0000"/>
                </a:solidFill>
                <a:latin typeface="Courier New" pitchFamily="49" charset="0"/>
                <a:cs typeface="Courier New" pitchFamily="49" charset="0"/>
              </a:rPr>
              <a:t>head(prem)</a:t>
            </a:r>
          </a:p>
          <a:p>
            <a:pPr marL="0" indent="0">
              <a:buNone/>
            </a:pPr>
            <a:endParaRPr lang="pt-BR" sz="1050" b="1" dirty="0">
              <a:solidFill>
                <a:srgbClr val="FF0000"/>
              </a:solidFill>
              <a:latin typeface="Courier New" pitchFamily="49" charset="0"/>
              <a:cs typeface="Courier New" pitchFamily="49" charset="0"/>
            </a:endParaRPr>
          </a:p>
          <a:p>
            <a:r>
              <a:rPr lang="en-GB" dirty="0" smtClean="0"/>
              <a:t>To view particular rows, use square brackets with a comma afterwards – for instance:</a:t>
            </a:r>
          </a:p>
          <a:p>
            <a:pPr marL="0" indent="0">
              <a:buNone/>
            </a:pPr>
            <a:r>
              <a:rPr lang="pt-BR" sz="2600" b="1" dirty="0" smtClean="0">
                <a:solidFill>
                  <a:srgbClr val="FF0000"/>
                </a:solidFill>
                <a:latin typeface="Courier New" pitchFamily="49" charset="0"/>
                <a:cs typeface="Courier New" pitchFamily="49" charset="0"/>
              </a:rPr>
              <a:t>prem[1:3,]</a:t>
            </a:r>
            <a:endParaRPr lang="pt-BR" sz="2600" b="1" dirty="0">
              <a:solidFill>
                <a:srgbClr val="FF0000"/>
              </a:solidFill>
              <a:latin typeface="Courier New" pitchFamily="49" charset="0"/>
              <a:cs typeface="Courier New" pitchFamily="49" charset="0"/>
            </a:endParaRPr>
          </a:p>
          <a:p>
            <a:pPr marL="514350" indent="-457200"/>
            <a:endParaRPr lang="en-GB"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2271075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28625"/>
            <a:ext cx="8291264" cy="989013"/>
          </a:xfrm>
        </p:spPr>
        <p:txBody>
          <a:bodyPr/>
          <a:lstStyle/>
          <a:p>
            <a:pPr eaLnBrk="1" hangingPunct="1"/>
            <a:r>
              <a:rPr lang="en-GB" sz="4000" b="1" dirty="0" smtClean="0"/>
              <a:t>Data frames</a:t>
            </a:r>
          </a:p>
        </p:txBody>
      </p:sp>
      <p:sp>
        <p:nvSpPr>
          <p:cNvPr id="3" name="Content Placeholder 2"/>
          <p:cNvSpPr>
            <a:spLocks noGrp="1"/>
          </p:cNvSpPr>
          <p:nvPr>
            <p:ph idx="1"/>
          </p:nvPr>
        </p:nvSpPr>
        <p:spPr>
          <a:xfrm>
            <a:off x="457200" y="1600200"/>
            <a:ext cx="8435280" cy="4493096"/>
          </a:xfrm>
        </p:spPr>
        <p:txBody>
          <a:bodyPr/>
          <a:lstStyle/>
          <a:p>
            <a:r>
              <a:rPr lang="en-GB" dirty="0" smtClean="0"/>
              <a:t>Data can also be loaded in directly from csv files stored online, such as:</a:t>
            </a:r>
            <a:endParaRPr lang="en-GB" dirty="0"/>
          </a:p>
          <a:p>
            <a:pPr marL="0" indent="0">
              <a:buNone/>
            </a:pPr>
            <a:endParaRPr lang="en-GB" sz="600" dirty="0"/>
          </a:p>
          <a:p>
            <a:pPr marL="0" indent="0">
              <a:buNone/>
            </a:pPr>
            <a:r>
              <a:rPr lang="pt-BR" sz="2600" b="1" dirty="0">
                <a:solidFill>
                  <a:srgbClr val="FF0000"/>
                </a:solidFill>
                <a:latin typeface="Courier New" pitchFamily="49" charset="0"/>
                <a:cs typeface="Courier New" pitchFamily="49" charset="0"/>
              </a:rPr>
              <a:t>dat = read.csv("http://www.football-data.co.uk/mmz4281/1415/E0.csv")</a:t>
            </a:r>
            <a:endParaRPr lang="pt-BR" sz="1050" b="1" dirty="0">
              <a:solidFill>
                <a:srgbClr val="FF0000"/>
              </a:solidFill>
              <a:latin typeface="Courier New" pitchFamily="49" charset="0"/>
              <a:cs typeface="Courier New" pitchFamily="49" charset="0"/>
            </a:endParaRPr>
          </a:p>
          <a:p>
            <a:endParaRPr lang="en-GB" sz="1200" dirty="0" smtClean="0"/>
          </a:p>
          <a:p>
            <a:r>
              <a:rPr lang="en-GB" dirty="0" smtClean="0"/>
              <a:t>It's worth noting that there are a variety of data sets packaged with R – for details, type:</a:t>
            </a:r>
          </a:p>
          <a:p>
            <a:pPr marL="0" indent="0">
              <a:buNone/>
            </a:pPr>
            <a:r>
              <a:rPr lang="en-GB" sz="2600" b="1" dirty="0" smtClean="0">
                <a:solidFill>
                  <a:srgbClr val="FF0000"/>
                </a:solidFill>
                <a:latin typeface="Courier New" panose="02070309020205020404" pitchFamily="49" charset="0"/>
                <a:cs typeface="Courier New" panose="02070309020205020404" pitchFamily="49" charset="0"/>
              </a:rPr>
              <a:t>library(help </a:t>
            </a:r>
            <a:r>
              <a:rPr lang="en-GB" sz="2600" b="1" dirty="0">
                <a:solidFill>
                  <a:srgbClr val="FF0000"/>
                </a:solidFill>
                <a:latin typeface="Courier New" panose="02070309020205020404" pitchFamily="49" charset="0"/>
                <a:cs typeface="Courier New" panose="02070309020205020404" pitchFamily="49" charset="0"/>
              </a:rPr>
              <a:t>= "datasets")</a:t>
            </a:r>
          </a:p>
        </p:txBody>
      </p:sp>
    </p:spTree>
    <p:extLst>
      <p:ext uri="{BB962C8B-B14F-4D97-AF65-F5344CB8AC3E}">
        <p14:creationId xmlns:p14="http://schemas.microsoft.com/office/powerpoint/2010/main" val="228668618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5"/>
          <p:cNvSpPr txBox="1">
            <a:spLocks noChangeArrowheads="1"/>
          </p:cNvSpPr>
          <p:nvPr/>
        </p:nvSpPr>
        <p:spPr bwMode="auto">
          <a:xfrm>
            <a:off x="703582" y="2276872"/>
            <a:ext cx="7737800" cy="2308324"/>
          </a:xfrm>
          <a:prstGeom prst="rect">
            <a:avLst/>
          </a:prstGeom>
          <a:noFill/>
          <a:ln w="9525">
            <a:noFill/>
            <a:miter lim="800000"/>
            <a:headEnd/>
            <a:tailEnd/>
          </a:ln>
        </p:spPr>
        <p:txBody>
          <a:bodyPr wrap="square">
            <a:spAutoFit/>
          </a:bodyPr>
          <a:lstStyle/>
          <a:p>
            <a:pPr algn="ctr"/>
            <a:r>
              <a:rPr lang="en-GB" sz="7200" b="1" dirty="0" smtClean="0">
                <a:latin typeface="+mn-lt"/>
              </a:rPr>
              <a:t>Packaging code as functions</a:t>
            </a:r>
            <a:endParaRPr lang="en-GB" sz="7200" dirty="0" smtClean="0"/>
          </a:p>
        </p:txBody>
      </p:sp>
      <p:sp>
        <p:nvSpPr>
          <p:cNvPr id="14338" name="Text Box 6"/>
          <p:cNvSpPr txBox="1">
            <a:spLocks noChangeArrowheads="1"/>
          </p:cNvSpPr>
          <p:nvPr/>
        </p:nvSpPr>
        <p:spPr bwMode="auto">
          <a:xfrm>
            <a:off x="0" y="0"/>
            <a:ext cx="9144000" cy="366713"/>
          </a:xfrm>
          <a:prstGeom prst="rect">
            <a:avLst/>
          </a:prstGeom>
          <a:solidFill>
            <a:srgbClr val="EA0000"/>
          </a:solidFill>
          <a:ln w="9525">
            <a:noFill/>
            <a:miter lim="800000"/>
            <a:headEnd/>
            <a:tailEnd/>
          </a:ln>
        </p:spPr>
        <p:txBody>
          <a:bodyPr>
            <a:spAutoFit/>
          </a:bodyPr>
          <a:lstStyle/>
          <a:p>
            <a:pPr>
              <a:spcBef>
                <a:spcPct val="50000"/>
              </a:spcBef>
            </a:pPr>
            <a:endParaRPr lang="en-US">
              <a:latin typeface="Calibri" pitchFamily="34" charset="0"/>
            </a:endParaRPr>
          </a:p>
        </p:txBody>
      </p:sp>
      <p:sp>
        <p:nvSpPr>
          <p:cNvPr id="14339" name="Text Box 7"/>
          <p:cNvSpPr txBox="1">
            <a:spLocks noChangeArrowheads="1"/>
          </p:cNvSpPr>
          <p:nvPr/>
        </p:nvSpPr>
        <p:spPr bwMode="auto">
          <a:xfrm>
            <a:off x="0" y="6491288"/>
            <a:ext cx="9144000" cy="366712"/>
          </a:xfrm>
          <a:prstGeom prst="rect">
            <a:avLst/>
          </a:prstGeom>
          <a:solidFill>
            <a:srgbClr val="28A448"/>
          </a:solidFill>
          <a:ln w="9525">
            <a:noFill/>
            <a:miter lim="800000"/>
            <a:headEnd/>
            <a:tailEnd/>
          </a:ln>
        </p:spPr>
        <p:txBody>
          <a:bodyPr>
            <a:spAutoFit/>
          </a:bodyPr>
          <a:lstStyle/>
          <a:p>
            <a:pPr>
              <a:spcBef>
                <a:spcPct val="50000"/>
              </a:spcBef>
            </a:pPr>
            <a:endParaRPr lang="en-US">
              <a:latin typeface="Calibri" pitchFamily="34" charset="0"/>
            </a:endParaRPr>
          </a:p>
        </p:txBody>
      </p:sp>
    </p:spTree>
    <p:extLst>
      <p:ext uri="{BB962C8B-B14F-4D97-AF65-F5344CB8AC3E}">
        <p14:creationId xmlns:p14="http://schemas.microsoft.com/office/powerpoint/2010/main" val="228925300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smtClean="0"/>
              <a:t>Writing your own functions</a:t>
            </a:r>
            <a:endParaRPr lang="en-GB" sz="4000" b="1" dirty="0"/>
          </a:p>
        </p:txBody>
      </p:sp>
      <p:sp>
        <p:nvSpPr>
          <p:cNvPr id="3" name="Content Placeholder 2"/>
          <p:cNvSpPr>
            <a:spLocks noGrp="1"/>
          </p:cNvSpPr>
          <p:nvPr>
            <p:ph idx="1"/>
          </p:nvPr>
        </p:nvSpPr>
        <p:spPr/>
        <p:txBody>
          <a:bodyPr>
            <a:normAutofit/>
          </a:bodyPr>
          <a:lstStyle/>
          <a:p>
            <a:r>
              <a:rPr lang="en-GB" dirty="0" smtClean="0"/>
              <a:t>We'll start with a simple example – copy/paste the definition below into R:</a:t>
            </a:r>
            <a:endParaRPr lang="en-GB" dirty="0"/>
          </a:p>
          <a:p>
            <a:pPr marL="0" indent="0">
              <a:buNone/>
            </a:pPr>
            <a:endParaRPr lang="es-ES" sz="1000" b="1" dirty="0" smtClean="0">
              <a:solidFill>
                <a:srgbClr val="FF0000"/>
              </a:solidFill>
              <a:latin typeface="Courier New" pitchFamily="49" charset="0"/>
              <a:cs typeface="Courier New" pitchFamily="49" charset="0"/>
            </a:endParaRPr>
          </a:p>
          <a:p>
            <a:pPr marL="0" indent="0">
              <a:buNone/>
            </a:pPr>
            <a:r>
              <a:rPr lang="es-ES" sz="2000" b="1" dirty="0" err="1" smtClean="0">
                <a:solidFill>
                  <a:srgbClr val="FF0000"/>
                </a:solidFill>
                <a:latin typeface="Courier New" pitchFamily="49" charset="0"/>
                <a:cs typeface="Courier New" pitchFamily="49" charset="0"/>
              </a:rPr>
              <a:t>CalcSquare</a:t>
            </a:r>
            <a:r>
              <a:rPr lang="es-ES" sz="2000" b="1" dirty="0" smtClean="0">
                <a:solidFill>
                  <a:srgbClr val="FF0000"/>
                </a:solidFill>
                <a:latin typeface="Courier New" pitchFamily="49" charset="0"/>
                <a:cs typeface="Courier New" pitchFamily="49" charset="0"/>
              </a:rPr>
              <a:t> = </a:t>
            </a:r>
            <a:r>
              <a:rPr lang="es-ES" sz="2000" b="1" dirty="0" err="1" smtClean="0">
                <a:solidFill>
                  <a:srgbClr val="FF0000"/>
                </a:solidFill>
                <a:latin typeface="Courier New" pitchFamily="49" charset="0"/>
                <a:cs typeface="Courier New" pitchFamily="49" charset="0"/>
              </a:rPr>
              <a:t>function</a:t>
            </a:r>
            <a:r>
              <a:rPr lang="es-ES" sz="2000" b="1" dirty="0" smtClean="0">
                <a:solidFill>
                  <a:srgbClr val="FF0000"/>
                </a:solidFill>
                <a:latin typeface="Courier New" pitchFamily="49" charset="0"/>
                <a:cs typeface="Courier New" pitchFamily="49" charset="0"/>
              </a:rPr>
              <a:t>(x) {</a:t>
            </a:r>
          </a:p>
          <a:p>
            <a:pPr marL="0" indent="0">
              <a:buNone/>
            </a:pPr>
            <a:r>
              <a:rPr lang="es-ES" sz="2000" b="1" dirty="0" smtClean="0">
                <a:solidFill>
                  <a:srgbClr val="FF0000"/>
                </a:solidFill>
                <a:latin typeface="Courier New" pitchFamily="49" charset="0"/>
                <a:cs typeface="Courier New" pitchFamily="49" charset="0"/>
              </a:rPr>
              <a:t>  y = x^2</a:t>
            </a:r>
          </a:p>
          <a:p>
            <a:pPr marL="0" indent="0">
              <a:buNone/>
            </a:pPr>
            <a:r>
              <a:rPr lang="es-ES" sz="2000" b="1" dirty="0" smtClean="0">
                <a:solidFill>
                  <a:srgbClr val="FF0000"/>
                </a:solidFill>
                <a:latin typeface="Courier New" pitchFamily="49" charset="0"/>
                <a:cs typeface="Courier New" pitchFamily="49" charset="0"/>
              </a:rPr>
              <a:t>  </a:t>
            </a:r>
            <a:r>
              <a:rPr lang="es-ES" sz="2000" b="1" dirty="0" err="1" smtClean="0">
                <a:solidFill>
                  <a:srgbClr val="FF0000"/>
                </a:solidFill>
                <a:latin typeface="Courier New" pitchFamily="49" charset="0"/>
                <a:cs typeface="Courier New" pitchFamily="49" charset="0"/>
              </a:rPr>
              <a:t>return</a:t>
            </a:r>
            <a:r>
              <a:rPr lang="es-ES" sz="2000" b="1" dirty="0" smtClean="0">
                <a:solidFill>
                  <a:srgbClr val="FF0000"/>
                </a:solidFill>
                <a:latin typeface="Courier New" pitchFamily="49" charset="0"/>
                <a:cs typeface="Courier New" pitchFamily="49" charset="0"/>
              </a:rPr>
              <a:t>(y)</a:t>
            </a:r>
          </a:p>
          <a:p>
            <a:pPr marL="0" indent="0">
              <a:buNone/>
            </a:pPr>
            <a:r>
              <a:rPr lang="es-ES" sz="2000" b="1" dirty="0" smtClean="0">
                <a:solidFill>
                  <a:srgbClr val="FF0000"/>
                </a:solidFill>
                <a:latin typeface="Courier New" pitchFamily="49" charset="0"/>
                <a:cs typeface="Courier New" pitchFamily="49" charset="0"/>
              </a:rPr>
              <a:t>}</a:t>
            </a:r>
          </a:p>
          <a:p>
            <a:pPr marL="0" indent="0">
              <a:buNone/>
            </a:pPr>
            <a:endParaRPr lang="en-GB" sz="1000" dirty="0" smtClean="0"/>
          </a:p>
          <a:p>
            <a:r>
              <a:rPr lang="en-GB" dirty="0"/>
              <a:t>Now test the </a:t>
            </a:r>
            <a:r>
              <a:rPr lang="en-GB" dirty="0" smtClean="0"/>
              <a:t>resulting function</a:t>
            </a:r>
            <a:r>
              <a:rPr lang="en-GB" dirty="0"/>
              <a:t>:</a:t>
            </a:r>
          </a:p>
          <a:p>
            <a:pPr marL="0" indent="0">
              <a:buNone/>
            </a:pPr>
            <a:r>
              <a:rPr lang="pt-BR" sz="2000" b="1" dirty="0">
                <a:solidFill>
                  <a:srgbClr val="FF0000"/>
                </a:solidFill>
                <a:latin typeface="Courier New" pitchFamily="49" charset="0"/>
                <a:cs typeface="Courier New" pitchFamily="49" charset="0"/>
              </a:rPr>
              <a:t>CalcSquare(7)</a:t>
            </a:r>
          </a:p>
          <a:p>
            <a:pPr marL="0" indent="0">
              <a:buNone/>
            </a:pPr>
            <a:r>
              <a:rPr lang="en-GB" sz="2000" b="1" dirty="0">
                <a:solidFill>
                  <a:schemeClr val="tx2"/>
                </a:solidFill>
                <a:latin typeface="Courier New" pitchFamily="49" charset="0"/>
                <a:cs typeface="Courier New" pitchFamily="49" charset="0"/>
              </a:rPr>
              <a:t>[1] 49</a:t>
            </a:r>
          </a:p>
          <a:p>
            <a:pPr marL="0" indent="0">
              <a:buNone/>
            </a:pPr>
            <a:endParaRPr lang="en-GB" sz="2000" b="1" dirty="0" smtClean="0">
              <a:solidFill>
                <a:schemeClr val="tx2"/>
              </a:solidFill>
              <a:latin typeface="Courier New" pitchFamily="49" charset="0"/>
              <a:cs typeface="Courier New" pitchFamily="49" charset="0"/>
            </a:endParaRPr>
          </a:p>
          <a:p>
            <a:pPr marL="0" indent="0">
              <a:buNone/>
            </a:pPr>
            <a:endParaRPr lang="en-GB" sz="2000" b="1" dirty="0" smtClean="0">
              <a:solidFill>
                <a:schemeClr val="tx2"/>
              </a:solidFill>
              <a:latin typeface="Courier New" pitchFamily="49" charset="0"/>
              <a:cs typeface="Courier New" pitchFamily="49" charset="0"/>
            </a:endParaRPr>
          </a:p>
          <a:p>
            <a:pPr marL="0" indent="0">
              <a:buNone/>
            </a:pPr>
            <a:endParaRPr lang="pt-BR" sz="2600" b="1" dirty="0" smtClean="0">
              <a:solidFill>
                <a:srgbClr val="FF0000"/>
              </a:solidFill>
              <a:latin typeface="Courier New" pitchFamily="49" charset="0"/>
              <a:cs typeface="Courier New" pitchFamily="49" charset="0"/>
            </a:endParaRPr>
          </a:p>
        </p:txBody>
      </p:sp>
    </p:spTree>
    <p:extLst>
      <p:ext uri="{BB962C8B-B14F-4D97-AF65-F5344CB8AC3E}">
        <p14:creationId xmlns:p14="http://schemas.microsoft.com/office/powerpoint/2010/main" val="327505464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smtClean="0"/>
              <a:t>Writing your own functions</a:t>
            </a:r>
            <a:endParaRPr lang="en-GB" sz="4000" b="1" dirty="0"/>
          </a:p>
        </p:txBody>
      </p:sp>
      <p:sp>
        <p:nvSpPr>
          <p:cNvPr id="3" name="Content Placeholder 2"/>
          <p:cNvSpPr>
            <a:spLocks noGrp="1"/>
          </p:cNvSpPr>
          <p:nvPr>
            <p:ph idx="1"/>
          </p:nvPr>
        </p:nvSpPr>
        <p:spPr/>
        <p:txBody>
          <a:bodyPr>
            <a:normAutofit/>
          </a:bodyPr>
          <a:lstStyle/>
          <a:p>
            <a:r>
              <a:rPr lang="en-GB" dirty="0" smtClean="0"/>
              <a:t>Of course, you can also call the function and store the answer in a variable:</a:t>
            </a:r>
            <a:endParaRPr lang="en-GB" dirty="0"/>
          </a:p>
          <a:p>
            <a:pPr marL="0" indent="0">
              <a:buNone/>
            </a:pPr>
            <a:endParaRPr lang="es-ES" sz="1000" b="1" dirty="0" smtClean="0">
              <a:solidFill>
                <a:srgbClr val="FF0000"/>
              </a:solidFill>
              <a:latin typeface="Courier New" pitchFamily="49" charset="0"/>
              <a:cs typeface="Courier New" pitchFamily="49" charset="0"/>
            </a:endParaRPr>
          </a:p>
          <a:p>
            <a:pPr marL="0" indent="0">
              <a:buNone/>
            </a:pPr>
            <a:r>
              <a:rPr lang="pt-BR" sz="2000" b="1" dirty="0" smtClean="0">
                <a:solidFill>
                  <a:srgbClr val="FF0000"/>
                </a:solidFill>
                <a:latin typeface="Courier New" pitchFamily="49" charset="0"/>
                <a:cs typeface="Courier New" pitchFamily="49" charset="0"/>
              </a:rPr>
              <a:t>ans = CalcSquare(9)</a:t>
            </a:r>
          </a:p>
          <a:p>
            <a:pPr marL="0" indent="0">
              <a:buNone/>
            </a:pPr>
            <a:r>
              <a:rPr lang="en-GB" sz="2000" b="1" dirty="0" err="1" smtClean="0">
                <a:solidFill>
                  <a:srgbClr val="FF0000"/>
                </a:solidFill>
                <a:latin typeface="Courier New" pitchFamily="49" charset="0"/>
                <a:cs typeface="Courier New" pitchFamily="49" charset="0"/>
              </a:rPr>
              <a:t>ans</a:t>
            </a:r>
            <a:endParaRPr lang="en-GB" sz="2000" b="1" dirty="0" smtClean="0">
              <a:solidFill>
                <a:srgbClr val="FF0000"/>
              </a:solidFill>
              <a:latin typeface="Courier New" pitchFamily="49" charset="0"/>
              <a:cs typeface="Courier New" pitchFamily="49" charset="0"/>
            </a:endParaRPr>
          </a:p>
          <a:p>
            <a:pPr marL="0" indent="0">
              <a:buNone/>
            </a:pPr>
            <a:r>
              <a:rPr lang="en-GB" sz="2000" b="1" dirty="0" smtClean="0">
                <a:solidFill>
                  <a:schemeClr val="tx2"/>
                </a:solidFill>
                <a:latin typeface="Courier New" pitchFamily="49" charset="0"/>
                <a:cs typeface="Courier New" pitchFamily="49" charset="0"/>
              </a:rPr>
              <a:t>[1] 81</a:t>
            </a:r>
          </a:p>
          <a:p>
            <a:pPr marL="0" indent="0">
              <a:buNone/>
            </a:pPr>
            <a:endParaRPr lang="en-GB" sz="2000" b="1" dirty="0" smtClean="0">
              <a:solidFill>
                <a:schemeClr val="tx2"/>
              </a:solidFill>
              <a:latin typeface="Courier New" pitchFamily="49" charset="0"/>
              <a:cs typeface="Courier New" pitchFamily="49" charset="0"/>
            </a:endParaRPr>
          </a:p>
          <a:p>
            <a:pPr marL="0" indent="0">
              <a:buNone/>
            </a:pPr>
            <a:endParaRPr lang="en-GB" sz="2000" b="1" dirty="0" smtClean="0">
              <a:solidFill>
                <a:schemeClr val="tx2"/>
              </a:solidFill>
              <a:latin typeface="Courier New" pitchFamily="49" charset="0"/>
              <a:cs typeface="Courier New" pitchFamily="49" charset="0"/>
            </a:endParaRPr>
          </a:p>
          <a:p>
            <a:pPr marL="0" indent="0">
              <a:buNone/>
            </a:pPr>
            <a:endParaRPr lang="pt-BR" sz="2600" b="1" dirty="0" smtClean="0">
              <a:solidFill>
                <a:srgbClr val="FF0000"/>
              </a:solidFill>
              <a:latin typeface="Courier New" pitchFamily="49" charset="0"/>
              <a:cs typeface="Courier New" pitchFamily="49" charset="0"/>
            </a:endParaRPr>
          </a:p>
        </p:txBody>
      </p:sp>
    </p:spTree>
    <p:extLst>
      <p:ext uri="{BB962C8B-B14F-4D97-AF65-F5344CB8AC3E}">
        <p14:creationId xmlns:p14="http://schemas.microsoft.com/office/powerpoint/2010/main" val="30452003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smtClean="0"/>
              <a:t>Writing your own functions</a:t>
            </a:r>
            <a:endParaRPr lang="en-GB" sz="4000" b="1" dirty="0"/>
          </a:p>
        </p:txBody>
      </p:sp>
      <p:sp>
        <p:nvSpPr>
          <p:cNvPr id="3" name="Content Placeholder 2"/>
          <p:cNvSpPr>
            <a:spLocks noGrp="1"/>
          </p:cNvSpPr>
          <p:nvPr>
            <p:ph idx="1"/>
          </p:nvPr>
        </p:nvSpPr>
        <p:spPr/>
        <p:txBody>
          <a:bodyPr>
            <a:normAutofit/>
          </a:bodyPr>
          <a:lstStyle/>
          <a:p>
            <a:r>
              <a:rPr lang="en-GB" dirty="0" smtClean="0"/>
              <a:t>If we pass a vector into the function, it will be squared:</a:t>
            </a:r>
            <a:endParaRPr lang="en-GB" dirty="0"/>
          </a:p>
          <a:p>
            <a:pPr marL="0" indent="0">
              <a:buNone/>
            </a:pPr>
            <a:endParaRPr lang="es-ES" sz="1000" b="1" dirty="0" smtClean="0">
              <a:solidFill>
                <a:srgbClr val="FF0000"/>
              </a:solidFill>
              <a:latin typeface="Courier New" pitchFamily="49" charset="0"/>
              <a:cs typeface="Courier New" pitchFamily="49" charset="0"/>
            </a:endParaRPr>
          </a:p>
          <a:p>
            <a:pPr marL="0" indent="0">
              <a:buNone/>
            </a:pPr>
            <a:r>
              <a:rPr lang="pt-BR" sz="2000" b="1" dirty="0" smtClean="0">
                <a:solidFill>
                  <a:srgbClr val="FF0000"/>
                </a:solidFill>
                <a:latin typeface="Courier New" pitchFamily="49" charset="0"/>
                <a:cs typeface="Courier New" pitchFamily="49" charset="0"/>
              </a:rPr>
              <a:t>CalcSquare(7:10</a:t>
            </a:r>
            <a:r>
              <a:rPr lang="pt-BR" sz="2000" b="1" dirty="0">
                <a:solidFill>
                  <a:srgbClr val="FF0000"/>
                </a:solidFill>
                <a:latin typeface="Courier New" pitchFamily="49" charset="0"/>
                <a:cs typeface="Courier New" pitchFamily="49" charset="0"/>
              </a:rPr>
              <a:t>)</a:t>
            </a:r>
          </a:p>
          <a:p>
            <a:pPr marL="0" indent="0">
              <a:buNone/>
            </a:pPr>
            <a:r>
              <a:rPr lang="en-GB" sz="2000" b="1" dirty="0">
                <a:solidFill>
                  <a:schemeClr val="tx2"/>
                </a:solidFill>
                <a:latin typeface="Courier New" pitchFamily="49" charset="0"/>
                <a:cs typeface="Courier New" pitchFamily="49" charset="0"/>
              </a:rPr>
              <a:t>[1] 49  64  81  100</a:t>
            </a:r>
          </a:p>
          <a:p>
            <a:pPr marL="0" indent="0">
              <a:buNone/>
            </a:pPr>
            <a:endParaRPr lang="en-GB" sz="2000" b="1" dirty="0" smtClean="0">
              <a:solidFill>
                <a:schemeClr val="tx2"/>
              </a:solidFill>
              <a:latin typeface="Courier New" pitchFamily="49" charset="0"/>
              <a:cs typeface="Courier New" pitchFamily="49" charset="0"/>
            </a:endParaRPr>
          </a:p>
          <a:p>
            <a:pPr marL="0" indent="0">
              <a:buNone/>
            </a:pPr>
            <a:endParaRPr lang="en-GB" sz="2000" b="1" dirty="0" smtClean="0">
              <a:solidFill>
                <a:schemeClr val="tx2"/>
              </a:solidFill>
              <a:latin typeface="Courier New" pitchFamily="49" charset="0"/>
              <a:cs typeface="Courier New" pitchFamily="49" charset="0"/>
            </a:endParaRPr>
          </a:p>
          <a:p>
            <a:pPr marL="0" indent="0">
              <a:buNone/>
            </a:pPr>
            <a:endParaRPr lang="pt-BR" sz="2600" b="1" dirty="0" smtClean="0">
              <a:solidFill>
                <a:srgbClr val="FF0000"/>
              </a:solidFill>
              <a:latin typeface="Courier New" pitchFamily="49" charset="0"/>
              <a:cs typeface="Courier New" pitchFamily="49" charset="0"/>
            </a:endParaRPr>
          </a:p>
        </p:txBody>
      </p:sp>
    </p:spTree>
    <p:extLst>
      <p:ext uri="{BB962C8B-B14F-4D97-AF65-F5344CB8AC3E}">
        <p14:creationId xmlns:p14="http://schemas.microsoft.com/office/powerpoint/2010/main" val="348249966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smtClean="0"/>
              <a:t>Writing your own functions</a:t>
            </a:r>
            <a:endParaRPr lang="en-GB" sz="4000" b="1" dirty="0"/>
          </a:p>
        </p:txBody>
      </p:sp>
      <p:sp>
        <p:nvSpPr>
          <p:cNvPr id="3" name="Content Placeholder 2"/>
          <p:cNvSpPr>
            <a:spLocks noGrp="1"/>
          </p:cNvSpPr>
          <p:nvPr>
            <p:ph idx="1"/>
          </p:nvPr>
        </p:nvSpPr>
        <p:spPr/>
        <p:txBody>
          <a:bodyPr>
            <a:normAutofit/>
          </a:bodyPr>
          <a:lstStyle/>
          <a:p>
            <a:r>
              <a:rPr lang="en-GB" dirty="0" smtClean="0"/>
              <a:t>Here's an example for higher powers:</a:t>
            </a:r>
            <a:endParaRPr lang="en-GB" dirty="0"/>
          </a:p>
          <a:p>
            <a:pPr marL="0" indent="0">
              <a:buNone/>
            </a:pPr>
            <a:endParaRPr lang="es-ES" sz="1000" b="1" dirty="0" smtClean="0">
              <a:solidFill>
                <a:srgbClr val="FF0000"/>
              </a:solidFill>
              <a:latin typeface="Courier New" pitchFamily="49" charset="0"/>
              <a:cs typeface="Courier New" pitchFamily="49" charset="0"/>
            </a:endParaRPr>
          </a:p>
          <a:p>
            <a:pPr marL="0" indent="0">
              <a:buNone/>
            </a:pPr>
            <a:r>
              <a:rPr lang="es-ES" sz="2000" b="1" dirty="0" err="1">
                <a:solidFill>
                  <a:srgbClr val="FF0000"/>
                </a:solidFill>
                <a:latin typeface="Courier New" pitchFamily="49" charset="0"/>
                <a:cs typeface="Courier New" pitchFamily="49" charset="0"/>
              </a:rPr>
              <a:t>CalcPower</a:t>
            </a:r>
            <a:r>
              <a:rPr lang="es-ES" sz="2000" b="1" dirty="0">
                <a:solidFill>
                  <a:srgbClr val="FF0000"/>
                </a:solidFill>
                <a:latin typeface="Courier New" pitchFamily="49" charset="0"/>
                <a:cs typeface="Courier New" pitchFamily="49" charset="0"/>
              </a:rPr>
              <a:t> = </a:t>
            </a:r>
            <a:r>
              <a:rPr lang="es-ES" sz="2000" b="1" dirty="0" err="1">
                <a:solidFill>
                  <a:srgbClr val="FF0000"/>
                </a:solidFill>
                <a:latin typeface="Courier New" pitchFamily="49" charset="0"/>
                <a:cs typeface="Courier New" pitchFamily="49" charset="0"/>
              </a:rPr>
              <a:t>function</a:t>
            </a:r>
            <a:r>
              <a:rPr lang="es-ES" sz="2000" b="1" dirty="0">
                <a:solidFill>
                  <a:srgbClr val="FF0000"/>
                </a:solidFill>
                <a:latin typeface="Courier New" pitchFamily="49" charset="0"/>
                <a:cs typeface="Courier New" pitchFamily="49" charset="0"/>
              </a:rPr>
              <a:t>(x, </a:t>
            </a:r>
            <a:r>
              <a:rPr lang="es-ES" sz="2000" b="1" dirty="0" err="1">
                <a:solidFill>
                  <a:srgbClr val="FF0000"/>
                </a:solidFill>
                <a:latin typeface="Courier New" pitchFamily="49" charset="0"/>
                <a:cs typeface="Courier New" pitchFamily="49" charset="0"/>
              </a:rPr>
              <a:t>pow</a:t>
            </a:r>
            <a:r>
              <a:rPr lang="es-ES" sz="2000" b="1" dirty="0">
                <a:solidFill>
                  <a:srgbClr val="FF0000"/>
                </a:solidFill>
                <a:latin typeface="Courier New" pitchFamily="49" charset="0"/>
                <a:cs typeface="Courier New" pitchFamily="49" charset="0"/>
              </a:rPr>
              <a:t>) {</a:t>
            </a:r>
          </a:p>
          <a:p>
            <a:pPr marL="0" indent="0">
              <a:buNone/>
            </a:pPr>
            <a:r>
              <a:rPr lang="es-ES" sz="2000" b="1" dirty="0">
                <a:solidFill>
                  <a:srgbClr val="FF0000"/>
                </a:solidFill>
                <a:latin typeface="Courier New" pitchFamily="49" charset="0"/>
                <a:cs typeface="Courier New" pitchFamily="49" charset="0"/>
              </a:rPr>
              <a:t>  y = </a:t>
            </a:r>
            <a:r>
              <a:rPr lang="es-ES" sz="2000" b="1" dirty="0" err="1">
                <a:solidFill>
                  <a:srgbClr val="FF0000"/>
                </a:solidFill>
                <a:latin typeface="Courier New" pitchFamily="49" charset="0"/>
                <a:cs typeface="Courier New" pitchFamily="49" charset="0"/>
              </a:rPr>
              <a:t>x^pow</a:t>
            </a:r>
            <a:endParaRPr lang="es-ES" sz="2000" b="1" dirty="0">
              <a:solidFill>
                <a:srgbClr val="FF0000"/>
              </a:solidFill>
              <a:latin typeface="Courier New" pitchFamily="49" charset="0"/>
              <a:cs typeface="Courier New" pitchFamily="49" charset="0"/>
            </a:endParaRPr>
          </a:p>
          <a:p>
            <a:pPr marL="0" indent="0">
              <a:buNone/>
            </a:pPr>
            <a:r>
              <a:rPr lang="es-ES" sz="2000" b="1" dirty="0">
                <a:solidFill>
                  <a:srgbClr val="FF0000"/>
                </a:solidFill>
                <a:latin typeface="Courier New" pitchFamily="49" charset="0"/>
                <a:cs typeface="Courier New" pitchFamily="49" charset="0"/>
              </a:rPr>
              <a:t>  </a:t>
            </a:r>
            <a:r>
              <a:rPr lang="es-ES" sz="2000" b="1" dirty="0" err="1">
                <a:solidFill>
                  <a:srgbClr val="FF0000"/>
                </a:solidFill>
                <a:latin typeface="Courier New" pitchFamily="49" charset="0"/>
                <a:cs typeface="Courier New" pitchFamily="49" charset="0"/>
              </a:rPr>
              <a:t>return</a:t>
            </a:r>
            <a:r>
              <a:rPr lang="es-ES" sz="2000" b="1" dirty="0">
                <a:solidFill>
                  <a:srgbClr val="FF0000"/>
                </a:solidFill>
                <a:latin typeface="Courier New" pitchFamily="49" charset="0"/>
                <a:cs typeface="Courier New" pitchFamily="49" charset="0"/>
              </a:rPr>
              <a:t>(y)</a:t>
            </a:r>
          </a:p>
          <a:p>
            <a:pPr marL="0" indent="0">
              <a:buNone/>
            </a:pPr>
            <a:r>
              <a:rPr lang="es-ES" sz="2000" b="1" dirty="0">
                <a:solidFill>
                  <a:srgbClr val="FF0000"/>
                </a:solidFill>
                <a:latin typeface="Courier New" pitchFamily="49" charset="0"/>
                <a:cs typeface="Courier New" pitchFamily="49" charset="0"/>
              </a:rPr>
              <a:t>}</a:t>
            </a:r>
          </a:p>
          <a:p>
            <a:pPr marL="0" indent="0">
              <a:buNone/>
            </a:pPr>
            <a:endParaRPr lang="en-GB" sz="1000" b="1" dirty="0" smtClean="0">
              <a:solidFill>
                <a:schemeClr val="tx2"/>
              </a:solidFill>
              <a:latin typeface="Courier New" pitchFamily="49" charset="0"/>
              <a:cs typeface="Courier New" pitchFamily="49" charset="0"/>
            </a:endParaRPr>
          </a:p>
          <a:p>
            <a:pPr marL="0" indent="0">
              <a:buNone/>
            </a:pPr>
            <a:r>
              <a:rPr lang="pt-BR" sz="2000" b="1" dirty="0" smtClean="0">
                <a:solidFill>
                  <a:srgbClr val="FF0000"/>
                </a:solidFill>
                <a:latin typeface="Courier New" pitchFamily="49" charset="0"/>
                <a:cs typeface="Courier New" pitchFamily="49" charset="0"/>
              </a:rPr>
              <a:t>CalcPower(7,3)</a:t>
            </a:r>
          </a:p>
          <a:p>
            <a:pPr marL="0" indent="0">
              <a:buNone/>
            </a:pPr>
            <a:r>
              <a:rPr lang="en-GB" sz="2000" b="1" dirty="0" smtClean="0">
                <a:solidFill>
                  <a:schemeClr val="tx2"/>
                </a:solidFill>
                <a:latin typeface="Courier New" pitchFamily="49" charset="0"/>
                <a:cs typeface="Courier New" pitchFamily="49" charset="0"/>
              </a:rPr>
              <a:t>[1] 343</a:t>
            </a:r>
          </a:p>
          <a:p>
            <a:pPr marL="0" indent="0">
              <a:buNone/>
            </a:pPr>
            <a:endParaRPr lang="en-GB" sz="1050" b="1" dirty="0" smtClean="0">
              <a:solidFill>
                <a:schemeClr val="tx2"/>
              </a:solidFill>
              <a:latin typeface="Courier New" pitchFamily="49" charset="0"/>
              <a:cs typeface="Courier New" pitchFamily="49" charset="0"/>
            </a:endParaRPr>
          </a:p>
          <a:p>
            <a:r>
              <a:rPr lang="en-GB" dirty="0" smtClean="0"/>
              <a:t>How would you make pow default to 2?</a:t>
            </a:r>
          </a:p>
          <a:p>
            <a:pPr marL="0" indent="0">
              <a:buNone/>
            </a:pPr>
            <a:endParaRPr lang="pt-BR" sz="2600" b="1" dirty="0" smtClean="0">
              <a:solidFill>
                <a:srgbClr val="FF0000"/>
              </a:solidFill>
              <a:latin typeface="Courier New" pitchFamily="49" charset="0"/>
              <a:cs typeface="Courier New" pitchFamily="49" charset="0"/>
            </a:endParaRPr>
          </a:p>
        </p:txBody>
      </p:sp>
    </p:spTree>
    <p:extLst>
      <p:ext uri="{BB962C8B-B14F-4D97-AF65-F5344CB8AC3E}">
        <p14:creationId xmlns:p14="http://schemas.microsoft.com/office/powerpoint/2010/main" val="10848941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6985</TotalTime>
  <Words>5088</Words>
  <Application>Microsoft Office PowerPoint</Application>
  <PresentationFormat>On-screen Show (4:3)</PresentationFormat>
  <Paragraphs>862</Paragraphs>
  <Slides>131</Slides>
  <Notes>41</Notes>
  <HiddenSlides>0</HiddenSlides>
  <MMClips>0</MMClips>
  <ScaleCrop>false</ScaleCrop>
  <HeadingPairs>
    <vt:vector size="4" baseType="variant">
      <vt:variant>
        <vt:lpstr>Theme</vt:lpstr>
      </vt:variant>
      <vt:variant>
        <vt:i4>1</vt:i4>
      </vt:variant>
      <vt:variant>
        <vt:lpstr>Slide Titles</vt:lpstr>
      </vt:variant>
      <vt:variant>
        <vt:i4>131</vt:i4>
      </vt:variant>
    </vt:vector>
  </HeadingPairs>
  <TitlesOfParts>
    <vt:vector size="13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R like a calculator</vt:lpstr>
      <vt:lpstr>Using R like a calculator</vt:lpstr>
      <vt:lpstr>Using R like a calculator</vt:lpstr>
      <vt:lpstr>Using R like a calculator</vt:lpstr>
      <vt:lpstr>Using R like a calculator</vt:lpstr>
      <vt:lpstr>Variables</vt:lpstr>
      <vt:lpstr>Variables</vt:lpstr>
      <vt:lpstr>Introducing vectors</vt:lpstr>
      <vt:lpstr>Introducing vectors</vt:lpstr>
      <vt:lpstr>Introducing vectors</vt:lpstr>
      <vt:lpstr>Introducing vectors</vt:lpstr>
      <vt:lpstr>The combine command – "c"</vt:lpstr>
      <vt:lpstr>The combine command – "c"</vt:lpstr>
      <vt:lpstr>The combine command – "c"</vt:lpstr>
      <vt:lpstr>The combine command – "c"</vt:lpstr>
      <vt:lpstr>Vector operations</vt:lpstr>
      <vt:lpstr>Vector operations</vt:lpstr>
      <vt:lpstr>Vector operations</vt:lpstr>
      <vt:lpstr>A quick note on character vectors</vt:lpstr>
      <vt:lpstr>Basic functions</vt:lpstr>
      <vt:lpstr>Basic functions</vt:lpstr>
      <vt:lpstr>Basic functions</vt:lpstr>
      <vt:lpstr>Basic functions</vt:lpstr>
      <vt:lpstr>Basic functions</vt:lpstr>
      <vt:lpstr>Basic functions – which</vt:lpstr>
      <vt:lpstr>Basic functions – which</vt:lpstr>
      <vt:lpstr>Basic functions – table</vt:lpstr>
      <vt:lpstr>Basic functions – table</vt:lpstr>
      <vt:lpstr>Basic functions – head/tail</vt:lpstr>
      <vt:lpstr>Basic functions – rep</vt:lpstr>
      <vt:lpstr>Basic functions – seq</vt:lpstr>
      <vt:lpstr>Basic functions – seq</vt:lpstr>
      <vt:lpstr>Basic functions – seq</vt:lpstr>
      <vt:lpstr>Functions for character vectors</vt:lpstr>
      <vt:lpstr>Flow commands: for, if/else, while</vt:lpstr>
      <vt:lpstr>PowerPoint Presentation</vt:lpstr>
      <vt:lpstr>PowerPoint Presentation</vt:lpstr>
      <vt:lpstr>Flow commands: for, if/else, while</vt:lpstr>
      <vt:lpstr>Flow commands: for, if/else, while</vt:lpstr>
      <vt:lpstr>Flow commands: for, if/else, while</vt:lpstr>
      <vt:lpstr>Flow commands: for, if/else, while</vt:lpstr>
      <vt:lpstr>Creating and running a script</vt:lpstr>
      <vt:lpstr>Creating and running a script</vt:lpstr>
      <vt:lpstr>Some miscellaneous usage tips</vt:lpstr>
      <vt:lpstr>PowerPoint Presentation</vt:lpstr>
      <vt:lpstr>Dice rolling</vt:lpstr>
      <vt:lpstr>Dice rolling</vt:lpstr>
      <vt:lpstr>Dice rolling</vt:lpstr>
      <vt:lpstr>Dice rolling – a quick simulation</vt:lpstr>
      <vt:lpstr>Dice rolling – creating a barplot</vt:lpstr>
      <vt:lpstr>Dice rolling – an animated version!</vt:lpstr>
      <vt:lpstr>Dice rolling – creating a histogram</vt:lpstr>
      <vt:lpstr>Dice rolling – creating a histogram</vt:lpstr>
      <vt:lpstr>Dice rolling – using set.seed</vt:lpstr>
      <vt:lpstr>Uniform random numbers</vt:lpstr>
      <vt:lpstr>Uniform random numbers</vt:lpstr>
      <vt:lpstr>Uniform random numbers</vt:lpstr>
      <vt:lpstr>Uniform random numbers</vt:lpstr>
      <vt:lpstr>Activity idea: Higher or lower?</vt:lpstr>
      <vt:lpstr>Activity idea: Higher or lower?</vt:lpstr>
      <vt:lpstr>How about other distributions?</vt:lpstr>
      <vt:lpstr>Example 1</vt:lpstr>
      <vt:lpstr>Example 2</vt:lpstr>
      <vt:lpstr>Example 3</vt:lpstr>
      <vt:lpstr>Example 4</vt:lpstr>
      <vt:lpstr>A note on sample size</vt:lpstr>
      <vt:lpstr>Linear regression with simulated data</vt:lpstr>
      <vt:lpstr>Linear regression with simulated data</vt:lpstr>
      <vt:lpstr>Linear regression with simulated data</vt:lpstr>
      <vt:lpstr>PowerPoint Presentation</vt:lpstr>
      <vt:lpstr>Data frames</vt:lpstr>
      <vt:lpstr>Data frames</vt:lpstr>
      <vt:lpstr>Data frames</vt:lpstr>
      <vt:lpstr>Data frames</vt:lpstr>
      <vt:lpstr>PowerPoint Presentation</vt:lpstr>
      <vt:lpstr>Writing your own functions</vt:lpstr>
      <vt:lpstr>Writing your own functions</vt:lpstr>
      <vt:lpstr>Writing your own functions</vt:lpstr>
      <vt:lpstr>Writing your own functions</vt:lpstr>
      <vt:lpstr>Writing your own functions</vt:lpstr>
      <vt:lpstr>Writing your own functions</vt:lpstr>
      <vt:lpstr>Writing your own functions</vt:lpstr>
      <vt:lpstr>Writing your own functions</vt:lpstr>
      <vt:lpstr>Writing your own functions</vt:lpstr>
      <vt:lpstr>Writing your own functions</vt:lpstr>
      <vt:lpstr>Writing your own functions</vt:lpstr>
      <vt:lpstr>Writing your own functions</vt:lpstr>
      <vt:lpstr>PowerPoint Presentation</vt:lpstr>
      <vt:lpstr>PowerPoint Presentation</vt:lpstr>
      <vt:lpstr>PowerPoint Presentation</vt:lpstr>
      <vt:lpstr>PowerPoint Presentation</vt:lpstr>
      <vt:lpstr>     txt = c("  Hello! I'm a short paragraph (containing about ", "50 words) that Tim has written to help illustrate a few ", "text-processing functions in R.  As you can see, I'm split ", "over a few lines--five, in fact--with each line consisting ", "of several words. Hope it's all fairly self-explanatory! ")    txt = gsub("'", "", txt) txt = gsub("-", " ", txt) txt = tolower(txt)  txt = gsub("[^a-z ]", "", txt)  txt = gsub("^[ ]+", "", txt) txt = gsub("[ ]+$", "", txt) txt = gsub("[ ]+", " ", txt)  </vt:lpstr>
      <vt:lpstr>  wd = unlist(strsplit(txt," "))  </vt:lpstr>
      <vt:lpstr>  wd = unlist(strsplit(txt," "))  set.seed(123) shuffle = sample(LETTERS)  cc = wd for (i in 1:26) {   cc = gsub(letters[i], shuffle[i], cc)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rich.hill</dc:creator>
  <cp:lastModifiedBy>Tim</cp:lastModifiedBy>
  <cp:revision>391</cp:revision>
  <cp:lastPrinted>2015-02-02T15:14:25Z</cp:lastPrinted>
  <dcterms:created xsi:type="dcterms:W3CDTF">2011-01-17T10:45:24Z</dcterms:created>
  <dcterms:modified xsi:type="dcterms:W3CDTF">2015-06-02T00:58:48Z</dcterms:modified>
</cp:coreProperties>
</file>